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7.jpg" ContentType="image/jpg"/>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278" r:id="rId27"/>
    <p:sldId id="303" r:id="rId28"/>
    <p:sldId id="280" r:id="rId29"/>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autoAdjust="0"/>
    <p:restoredTop sz="94660"/>
  </p:normalViewPr>
  <p:slideViewPr>
    <p:cSldViewPr>
      <p:cViewPr>
        <p:scale>
          <a:sx n="40" d="100"/>
          <a:sy n="40" d="100"/>
        </p:scale>
        <p:origin x="-852" y="-1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t>4/10/2024</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t>‹#›</a:t>
            </a:fld>
            <a:endParaRPr lang="en-US"/>
          </a:p>
        </p:txBody>
      </p:sp>
    </p:spTree>
    <p:extLst>
      <p:ext uri="{BB962C8B-B14F-4D97-AF65-F5344CB8AC3E}">
        <p14:creationId xmlns:p14="http://schemas.microsoft.com/office/powerpoint/2010/main" val="124022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37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418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6746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8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280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416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4792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5314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63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282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864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528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91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761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2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57570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9244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137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3154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4729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966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t>4/10/2024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t>4/10/2024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a:cs typeface="Garamond"/>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t>4/10/2024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t>4/10/2024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t>4/10/2024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a:cs typeface="Garamond"/>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a:cs typeface="Garamond"/>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t>4/10/2024</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3306033"/>
          </a:xfrm>
          <a:prstGeom prst="rect">
            <a:avLst/>
          </a:prstGeom>
        </p:spPr>
        <p:txBody>
          <a:bodyPr vert="horz" wrap="square" lIns="0" tIns="0" rIns="0" bIns="0" rtlCol="0">
            <a:spAutoFit/>
          </a:bodyPr>
          <a:lstStyle/>
          <a:p>
            <a:pPr marL="12700">
              <a:lnSpc>
                <a:spcPct val="100000"/>
              </a:lnSpc>
            </a:pPr>
            <a:r>
              <a:rPr lang="en-US" sz="8000" spc="-570" dirty="0" smtClean="0"/>
              <a:t>WICCI DIVERSITY &amp; INCLUSION COUNCIL(DAIC)</a:t>
            </a:r>
            <a:endParaRPr sz="8000" dirty="0" smtClean="0"/>
          </a:p>
          <a:p>
            <a:pPr marL="12700">
              <a:lnSpc>
                <a:spcPct val="100000"/>
              </a:lnSpc>
              <a:spcBef>
                <a:spcPts val="114"/>
              </a:spcBef>
              <a:tabLst>
                <a:tab pos="2653030" algn="l"/>
                <a:tab pos="6842125" algn="l"/>
              </a:tabLst>
            </a:pPr>
            <a:endParaRPr sz="5400" dirty="0">
              <a:latin typeface="Myriad Pro"/>
              <a:cs typeface="Myriad Pro"/>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399"/>
              </a:lnSpc>
              <a:tabLst>
                <a:tab pos="5894705" algn="l"/>
              </a:tabLst>
            </a:pPr>
            <a:r>
              <a:rPr sz="4500" b="1" spc="300" dirty="0">
                <a:latin typeface="Garamond"/>
                <a:cs typeface="Garamond"/>
              </a:rPr>
              <a:t>WOMEN´</a:t>
            </a:r>
            <a:r>
              <a:rPr sz="4500" b="1" spc="20" dirty="0">
                <a:latin typeface="Garamond"/>
                <a:cs typeface="Garamond"/>
              </a:rPr>
              <a:t>S</a:t>
            </a:r>
            <a:r>
              <a:rPr sz="4500" b="1" spc="370" dirty="0">
                <a:latin typeface="Garamond"/>
                <a:cs typeface="Garamond"/>
              </a:rPr>
              <a:t> </a:t>
            </a:r>
            <a:r>
              <a:rPr sz="4500" b="1" spc="45" dirty="0">
                <a:latin typeface="Garamond"/>
                <a:cs typeface="Garamond"/>
              </a:rPr>
              <a:t>INDIA</a:t>
            </a:r>
            <a:r>
              <a:rPr sz="4500" b="1" spc="-305" dirty="0">
                <a:latin typeface="Garamond"/>
                <a:cs typeface="Garamond"/>
              </a:rPr>
              <a:t>N</a:t>
            </a:r>
            <a:r>
              <a:rPr sz="4500" b="1" dirty="0">
                <a:latin typeface="Garamond"/>
                <a:cs typeface="Garamond"/>
              </a:rPr>
              <a:t>	</a:t>
            </a:r>
            <a:r>
              <a:rPr sz="4500" b="1" spc="100" dirty="0">
                <a:latin typeface="Garamond"/>
                <a:cs typeface="Garamond"/>
              </a:rPr>
              <a:t>CHAMBER</a:t>
            </a:r>
            <a:r>
              <a:rPr sz="4500" b="1" spc="204" dirty="0">
                <a:latin typeface="Garamond"/>
                <a:cs typeface="Garamond"/>
              </a:rPr>
              <a:t> </a:t>
            </a:r>
            <a:r>
              <a:rPr sz="4500" b="1" spc="50" dirty="0">
                <a:latin typeface="Garamond"/>
                <a:cs typeface="Garamond"/>
              </a:rPr>
              <a:t>O</a:t>
            </a:r>
            <a:r>
              <a:rPr sz="4500" b="1" spc="-170" dirty="0">
                <a:latin typeface="Garamond"/>
                <a:cs typeface="Garamond"/>
              </a:rPr>
              <a:t>F</a:t>
            </a:r>
            <a:r>
              <a:rPr sz="4500" b="1" spc="370" dirty="0">
                <a:latin typeface="Garamond"/>
                <a:cs typeface="Garamond"/>
              </a:rPr>
              <a:t> </a:t>
            </a:r>
            <a:r>
              <a:rPr sz="4500" b="1" spc="135" dirty="0">
                <a:latin typeface="Garamond"/>
                <a:cs typeface="Garamond"/>
              </a:rPr>
              <a:t>C</a:t>
            </a:r>
            <a:r>
              <a:rPr sz="4500" b="1" spc="75" dirty="0">
                <a:latin typeface="Garamond"/>
                <a:cs typeface="Garamond"/>
              </a:rPr>
              <a:t>OMME</a:t>
            </a:r>
            <a:r>
              <a:rPr sz="4500" b="1" spc="-50" dirty="0">
                <a:latin typeface="Garamond"/>
                <a:cs typeface="Garamond"/>
              </a:rPr>
              <a:t>R</a:t>
            </a:r>
            <a:r>
              <a:rPr sz="4500" b="1" spc="25" dirty="0">
                <a:latin typeface="Garamond"/>
                <a:cs typeface="Garamond"/>
              </a:rPr>
              <a:t>C</a:t>
            </a:r>
            <a:r>
              <a:rPr sz="4500" b="1" spc="-254" dirty="0">
                <a:latin typeface="Garamond"/>
                <a:cs typeface="Garamond"/>
              </a:rPr>
              <a:t>E</a:t>
            </a:r>
            <a:r>
              <a:rPr sz="4500" b="1" spc="370" dirty="0">
                <a:latin typeface="Garamond"/>
                <a:cs typeface="Garamond"/>
              </a:rPr>
              <a:t> </a:t>
            </a:r>
            <a:r>
              <a:rPr sz="4500" b="1" spc="130" dirty="0">
                <a:latin typeface="Garamond"/>
                <a:cs typeface="Garamond"/>
              </a:rPr>
              <a:t>AN</a:t>
            </a:r>
            <a:r>
              <a:rPr sz="4500" b="1" spc="-145" dirty="0">
                <a:latin typeface="Garamond"/>
                <a:cs typeface="Garamond"/>
              </a:rPr>
              <a:t>D</a:t>
            </a:r>
            <a:r>
              <a:rPr sz="4500" b="1" spc="370" dirty="0">
                <a:latin typeface="Garamond"/>
                <a:cs typeface="Garamond"/>
              </a:rPr>
              <a:t> </a:t>
            </a:r>
            <a:r>
              <a:rPr sz="4500" b="1" spc="-95" dirty="0">
                <a:latin typeface="Garamond"/>
                <a:cs typeface="Garamond"/>
              </a:rPr>
              <a:t>IN</a:t>
            </a:r>
            <a:r>
              <a:rPr sz="4500" b="1" spc="45" dirty="0">
                <a:latin typeface="Garamond"/>
                <a:cs typeface="Garamond"/>
              </a:rPr>
              <a:t>D</a:t>
            </a:r>
            <a:r>
              <a:rPr sz="4500" b="1" spc="100" dirty="0">
                <a:latin typeface="Garamond"/>
                <a:cs typeface="Garamond"/>
              </a:rPr>
              <a:t>U</a:t>
            </a:r>
            <a:r>
              <a:rPr sz="4500" b="1" spc="335" dirty="0">
                <a:latin typeface="Garamond"/>
                <a:cs typeface="Garamond"/>
              </a:rPr>
              <a:t>S</a:t>
            </a:r>
            <a:r>
              <a:rPr sz="4500" b="1" spc="175" dirty="0">
                <a:latin typeface="Garamond"/>
                <a:cs typeface="Garamond"/>
              </a:rPr>
              <a:t>T</a:t>
            </a:r>
            <a:r>
              <a:rPr sz="4500" b="1" spc="-140" dirty="0">
                <a:latin typeface="Garamond"/>
                <a:cs typeface="Garamond"/>
              </a:rPr>
              <a:t>R</a:t>
            </a:r>
            <a:r>
              <a:rPr sz="4500" b="1" spc="-120" dirty="0">
                <a:latin typeface="Garamond"/>
                <a:cs typeface="Garamond"/>
              </a:rPr>
              <a:t>Y</a:t>
            </a:r>
            <a:endParaRPr sz="4500" dirty="0">
              <a:latin typeface="Garamond"/>
              <a:cs typeface="Garamond"/>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399"/>
              </a:lnSpc>
              <a:tabLst>
                <a:tab pos="5894705" algn="l"/>
              </a:tabLst>
            </a:pPr>
            <a:r>
              <a:rPr lang="en-US" sz="4500" b="1" spc="300" dirty="0" smtClean="0">
                <a:latin typeface="Garamond"/>
                <a:cs typeface="Garamond"/>
              </a:rPr>
              <a:t>www.wicci.in</a:t>
            </a:r>
            <a:endParaRPr sz="4500" dirty="0">
              <a:latin typeface="Garamond"/>
              <a:cs typeface="Garamond"/>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45703" y="4716169"/>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GOWRI BHARDWAJ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4678204"/>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Doctorate in Journalism and Mass </a:t>
            </a:r>
            <a:r>
              <a:rPr lang="en-US" sz="3800" b="1" spc="25" dirty="0">
                <a:latin typeface="Garamond"/>
                <a:cs typeface="Garamond"/>
              </a:rPr>
              <a:t>C</a:t>
            </a:r>
            <a:r>
              <a:rPr lang="en-US" sz="3800" b="1" spc="25" dirty="0" smtClean="0">
                <a:latin typeface="Garamond"/>
                <a:cs typeface="Garamond"/>
              </a:rPr>
              <a:t>ommunication she has over 12 years of rich experience in the industry and academia. Providing dynamic insights into the media landscape she has a liking for art and is currently pursuing an soft skills &amp; image management course.</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10</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7202"/>
          <a:stretch/>
        </p:blipFill>
        <p:spPr>
          <a:xfrm>
            <a:off x="13042529" y="4630896"/>
            <a:ext cx="6328725" cy="6994843"/>
          </a:xfrm>
          <a:prstGeom prst="rect">
            <a:avLst/>
          </a:prstGeom>
        </p:spPr>
      </p:pic>
    </p:spTree>
    <p:extLst>
      <p:ext uri="{BB962C8B-B14F-4D97-AF65-F5344CB8AC3E}">
        <p14:creationId xmlns:p14="http://schemas.microsoft.com/office/powerpoint/2010/main" val="195641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3065626" y="412005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SUDEEP KAUR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sincere science teacher she is fond of travelling. For almost two decades has been passionately customizing commissioned relief art on name plates ,mirrors ,paintings ,murals etc.</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11</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50" y="4710020"/>
            <a:ext cx="5614741" cy="6496050"/>
          </a:xfrm>
          <a:prstGeom prst="rect">
            <a:avLst/>
          </a:prstGeom>
        </p:spPr>
      </p:pic>
    </p:spTree>
    <p:extLst>
      <p:ext uri="{BB962C8B-B14F-4D97-AF65-F5344CB8AC3E}">
        <p14:creationId xmlns:p14="http://schemas.microsoft.com/office/powerpoint/2010/main" val="75903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RETINDERJIT DHILLON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passionate educator who is currently also taking classes for the underprivileged at her home she loves to explore watercolor paintings and varied art mediums</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12</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7642" y="4863412"/>
            <a:ext cx="5829300" cy="6143625"/>
          </a:xfrm>
          <a:prstGeom prst="rect">
            <a:avLst/>
          </a:prstGeom>
        </p:spPr>
      </p:pic>
    </p:spTree>
    <p:extLst>
      <p:ext uri="{BB962C8B-B14F-4D97-AF65-F5344CB8AC3E}">
        <p14:creationId xmlns:p14="http://schemas.microsoft.com/office/powerpoint/2010/main" val="81956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ANUJA MALIK NANDA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Having done her masters in Clothing &amp; Textiles she has worked as a lecturer too. Currently she is pursuing her passion for textile art and designing from her home studio.</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13</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1965" b="24781"/>
          <a:stretch/>
        </p:blipFill>
        <p:spPr>
          <a:xfrm>
            <a:off x="12713334" y="4747966"/>
            <a:ext cx="6177915" cy="6162748"/>
          </a:xfrm>
          <a:prstGeom prst="rect">
            <a:avLst/>
          </a:prstGeom>
        </p:spPr>
      </p:pic>
    </p:spTree>
    <p:extLst>
      <p:ext uri="{BB962C8B-B14F-4D97-AF65-F5344CB8AC3E}">
        <p14:creationId xmlns:p14="http://schemas.microsoft.com/office/powerpoint/2010/main" val="1199794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0095" y="3278362"/>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REENA MINHAS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soft skills trainer for over a decade she has trained post graduate and specialized courses students . Bagging Miss Punjab and Miss Chandigarh runners up currently she is a full time designer who has her own apparel studio.</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14</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5658" y="4731924"/>
            <a:ext cx="7543800" cy="6365980"/>
          </a:xfrm>
          <a:prstGeom prst="rect">
            <a:avLst/>
          </a:prstGeom>
        </p:spPr>
      </p:pic>
    </p:spTree>
    <p:extLst>
      <p:ext uri="{BB962C8B-B14F-4D97-AF65-F5344CB8AC3E}">
        <p14:creationId xmlns:p14="http://schemas.microsoft.com/office/powerpoint/2010/main" val="1808421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92392" y="4790922"/>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KANWALDEEP KAUR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33910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professional self taught silk painting artist she is currently working on hand painted wearable art and home décor items. </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0295" y="4967768"/>
            <a:ext cx="6577515" cy="6321100"/>
          </a:xfrm>
          <a:prstGeom prst="rect">
            <a:avLst/>
          </a:prstGeom>
        </p:spPr>
      </p:pic>
    </p:spTree>
    <p:extLst>
      <p:ext uri="{BB962C8B-B14F-4D97-AF65-F5344CB8AC3E}">
        <p14:creationId xmlns:p14="http://schemas.microsoft.com/office/powerpoint/2010/main" val="1027908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HARPREET JAWANDA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33910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r>
              <a:rPr lang="en-US" sz="3800" b="1" spc="25" dirty="0">
                <a:latin typeface="Garamond"/>
                <a:cs typeface="Garamond"/>
              </a:rPr>
              <a:t>A</a:t>
            </a:r>
            <a:r>
              <a:rPr lang="en-US" sz="3800" b="1" spc="25" dirty="0" smtClean="0">
                <a:latin typeface="Garamond"/>
                <a:cs typeface="Garamond"/>
              </a:rPr>
              <a:t> qualified high school teacher she has chosen to be a homemaker who enjoys her travels and loves to cook. </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16</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668" t="35174" r="32526" b="38811"/>
          <a:stretch/>
        </p:blipFill>
        <p:spPr>
          <a:xfrm>
            <a:off x="12713335" y="4727912"/>
            <a:ext cx="6177915" cy="6224393"/>
          </a:xfrm>
          <a:prstGeom prst="rect">
            <a:avLst/>
          </a:prstGeom>
        </p:spPr>
      </p:pic>
    </p:spTree>
    <p:extLst>
      <p:ext uri="{BB962C8B-B14F-4D97-AF65-F5344CB8AC3E}">
        <p14:creationId xmlns:p14="http://schemas.microsoft.com/office/powerpoint/2010/main" val="3009847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HARPREET DHILLON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post graduate in textiles she is into ready to wear clothing which is size inclusive. She loves to travel and explore new places and cultures.</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17</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2428" y="4724070"/>
            <a:ext cx="5477844" cy="6615113"/>
          </a:xfrm>
          <a:prstGeom prst="rect">
            <a:avLst/>
          </a:prstGeom>
        </p:spPr>
      </p:pic>
    </p:spTree>
    <p:extLst>
      <p:ext uri="{BB962C8B-B14F-4D97-AF65-F5344CB8AC3E}">
        <p14:creationId xmlns:p14="http://schemas.microsoft.com/office/powerpoint/2010/main" val="971516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JYOTIE SABHARWAL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4093428"/>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Botany and Environmental </a:t>
            </a:r>
            <a:r>
              <a:rPr lang="en-US" sz="3800" b="1" spc="25" dirty="0">
                <a:latin typeface="Garamond"/>
                <a:cs typeface="Garamond"/>
              </a:rPr>
              <a:t>S</a:t>
            </a:r>
            <a:r>
              <a:rPr lang="en-US" sz="3800" b="1" spc="25" dirty="0" smtClean="0">
                <a:latin typeface="Garamond"/>
                <a:cs typeface="Garamond"/>
              </a:rPr>
              <a:t>ciences teacher has conducted many events and youth festivals state wise and nationally. A hockey and theatre enthusiast she loves to write and has edited various articles and content writing assignments.</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18</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258" r="-10249" b="1"/>
          <a:stretch/>
        </p:blipFill>
        <p:spPr>
          <a:xfrm>
            <a:off x="12492823" y="4521725"/>
            <a:ext cx="7772400" cy="6799489"/>
          </a:xfrm>
          <a:prstGeom prst="rect">
            <a:avLst/>
          </a:prstGeom>
        </p:spPr>
      </p:pic>
    </p:spTree>
    <p:extLst>
      <p:ext uri="{BB962C8B-B14F-4D97-AF65-F5344CB8AC3E}">
        <p14:creationId xmlns:p14="http://schemas.microsoft.com/office/powerpoint/2010/main" val="168277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53542"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TARANJYOT KAUR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33910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Having been a government sector employee and a management graduate she is an art lover and loves to paint on canvas.</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19</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3335" y="4940298"/>
            <a:ext cx="5897372" cy="5819775"/>
          </a:xfrm>
          <a:prstGeom prst="rect">
            <a:avLst/>
          </a:prstGeom>
        </p:spPr>
      </p:pic>
    </p:spTree>
    <p:extLst>
      <p:ext uri="{BB962C8B-B14F-4D97-AF65-F5344CB8AC3E}">
        <p14:creationId xmlns:p14="http://schemas.microsoft.com/office/powerpoint/2010/main" val="1241665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982806"/>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858645" y="3925220"/>
            <a:ext cx="8879205" cy="2434641"/>
          </a:xfrm>
          <a:prstGeom prst="rect">
            <a:avLst/>
          </a:prstGeom>
        </p:spPr>
        <p:txBody>
          <a:bodyPr vert="horz" wrap="square" lIns="0" tIns="0" rIns="0" bIns="0" rtlCol="0">
            <a:spAutoFit/>
          </a:bodyPr>
          <a:lstStyle/>
          <a:p>
            <a:pPr marL="12700" marR="5080" algn="just">
              <a:lnSpc>
                <a:spcPct val="113100"/>
              </a:lnSpc>
            </a:pPr>
            <a:r>
              <a:rPr lang="en-US" sz="2800" dirty="0" smtClean="0">
                <a:latin typeface="Garamond"/>
                <a:cs typeface="Garamond"/>
              </a:rPr>
              <a:t>This council is a heady and harmonious group of Tri Services wives ,daughters ,sisters ,aunts and friends . We aim to work and synergize all our efforts to empower women beyond just words and provide an equal inclusive platform for some meaningful work for diverse segments of the society.</a:t>
            </a:r>
            <a:endParaRPr sz="2800" dirty="0">
              <a:latin typeface="Garamond"/>
              <a:cs typeface="Garamond"/>
            </a:endParaRP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613370"/>
            <a:ext cx="18435559" cy="1907705"/>
          </a:xfrm>
          <a:prstGeom prst="rect">
            <a:avLst/>
          </a:prstGeom>
        </p:spPr>
        <p:txBody>
          <a:bodyPr vert="horz" wrap="square" lIns="0" tIns="235715" rIns="0" bIns="0" rtlCol="0">
            <a:spAutoFit/>
          </a:bodyPr>
          <a:lstStyle/>
          <a:p>
            <a:pPr marL="503555">
              <a:lnSpc>
                <a:spcPct val="100000"/>
              </a:lnSpc>
            </a:pPr>
            <a:r>
              <a:rPr lang="en-US" sz="10850" spc="930" dirty="0" smtClean="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7650" y="4435475"/>
            <a:ext cx="5410200" cy="5410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PAVNEET PANNU DHILLON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r>
              <a:rPr lang="en-US" sz="3800" b="1" spc="25" dirty="0">
                <a:latin typeface="Garamond"/>
                <a:cs typeface="Garamond"/>
              </a:rPr>
              <a:t>A</a:t>
            </a:r>
            <a:r>
              <a:rPr lang="en-US" sz="3800" b="1" spc="25" dirty="0" smtClean="0">
                <a:latin typeface="Garamond"/>
                <a:cs typeface="Garamond"/>
              </a:rPr>
              <a:t> science graduate </a:t>
            </a:r>
            <a:r>
              <a:rPr lang="en-US" sz="3800" b="1" dirty="0" smtClean="0">
                <a:latin typeface="Garamond"/>
                <a:cs typeface="Garamond"/>
              </a:rPr>
              <a:t>she loves to paint in different genres and is a travel and nature freak. Passionate about baking she loves to beautify her home and keep pace with current trends in interior</a:t>
            </a:r>
            <a:r>
              <a:rPr lang="en-US" sz="3800" dirty="0" smtClean="0">
                <a:latin typeface="Garamond"/>
                <a:cs typeface="Garamond"/>
              </a:rPr>
              <a:t>.</a:t>
            </a:r>
            <a:endParaRPr lang="en-US" sz="3800" b="1" spc="25" dirty="0" smtClean="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20</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50" y="4724070"/>
            <a:ext cx="5662613" cy="6458441"/>
          </a:xfrm>
          <a:prstGeom prst="rect">
            <a:avLst/>
          </a:prstGeom>
        </p:spPr>
      </p:pic>
    </p:spTree>
    <p:extLst>
      <p:ext uri="{BB962C8B-B14F-4D97-AF65-F5344CB8AC3E}">
        <p14:creationId xmlns:p14="http://schemas.microsoft.com/office/powerpoint/2010/main" val="3186531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853542" y="4053457"/>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215710"/>
          </a:xfrm>
          <a:prstGeom prst="rect">
            <a:avLst/>
          </a:prstGeom>
        </p:spPr>
        <p:txBody>
          <a:bodyPr vert="horz" wrap="square" lIns="0" tIns="1101810" rIns="0" bIns="0" rtlCol="0">
            <a:spAutoFit/>
          </a:bodyPr>
          <a:lstStyle/>
          <a:p>
            <a:pPr marL="307340">
              <a:lnSpc>
                <a:spcPts val="8150"/>
              </a:lnSpc>
            </a:pPr>
            <a:r>
              <a:rPr lang="en-US" sz="6600" spc="-135" dirty="0" smtClean="0"/>
              <a:t>MAJOR(RETD) BALRAJ RANDHAWA,MEMBER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r>
              <a:rPr lang="en-US" sz="3800" b="1" spc="25" dirty="0">
                <a:latin typeface="Garamond"/>
                <a:cs typeface="Garamond"/>
              </a:rPr>
              <a:t>H</a:t>
            </a:r>
            <a:r>
              <a:rPr lang="en-US" sz="3800" b="1" spc="25" dirty="0" smtClean="0">
                <a:latin typeface="Garamond"/>
                <a:cs typeface="Garamond"/>
              </a:rPr>
              <a:t>aving served as an Army </a:t>
            </a:r>
            <a:r>
              <a:rPr lang="en-US" sz="3800" b="1" spc="25" dirty="0">
                <a:latin typeface="Garamond"/>
                <a:cs typeface="Garamond"/>
              </a:rPr>
              <a:t>O</a:t>
            </a:r>
            <a:r>
              <a:rPr lang="en-US" sz="3800" b="1" spc="25" dirty="0" smtClean="0">
                <a:latin typeface="Garamond"/>
                <a:cs typeface="Garamond"/>
              </a:rPr>
              <a:t>fficer for eleven glorious years she has now ventured into sustainable and organic fashion with a contemporary twist.</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0050" y="4757396"/>
            <a:ext cx="5355908" cy="6447343"/>
          </a:xfrm>
          <a:prstGeom prst="rect">
            <a:avLst/>
          </a:prstGeom>
        </p:spPr>
      </p:pic>
    </p:spTree>
    <p:extLst>
      <p:ext uri="{BB962C8B-B14F-4D97-AF65-F5344CB8AC3E}">
        <p14:creationId xmlns:p14="http://schemas.microsoft.com/office/powerpoint/2010/main" val="2325252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KAMAL NIM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1754326"/>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creative person she loves to try her hand at all sorts and mediums of art work. </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22</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292" y="4724070"/>
            <a:ext cx="6096000" cy="6096000"/>
          </a:xfrm>
          <a:prstGeom prst="rect">
            <a:avLst/>
          </a:prstGeom>
        </p:spPr>
      </p:pic>
    </p:spTree>
    <p:extLst>
      <p:ext uri="{BB962C8B-B14F-4D97-AF65-F5344CB8AC3E}">
        <p14:creationId xmlns:p14="http://schemas.microsoft.com/office/powerpoint/2010/main" val="1310970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GAURI PATHAK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33910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certified hand writing expert and high school teacher she takes classes for  improving handwriting . Baking is her hobby too.</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4166850" y="7842672"/>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23</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403" t="15568" r="12403" b="38793"/>
          <a:stretch/>
        </p:blipFill>
        <p:spPr>
          <a:xfrm>
            <a:off x="12338050" y="4554250"/>
            <a:ext cx="6122382" cy="6212625"/>
          </a:xfrm>
          <a:prstGeom prst="rect">
            <a:avLst/>
          </a:prstGeom>
        </p:spPr>
      </p:pic>
    </p:spTree>
    <p:extLst>
      <p:ext uri="{BB962C8B-B14F-4D97-AF65-F5344CB8AC3E}">
        <p14:creationId xmlns:p14="http://schemas.microsoft.com/office/powerpoint/2010/main" val="995555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666076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smtClean="0"/>
              <a:t>TYPE NAME &amp; WICCI DESIGNATION</a:t>
            </a:r>
            <a:endParaRPr sz="6600" dirty="0"/>
          </a:p>
          <a:p>
            <a:pPr marL="304800">
              <a:lnSpc>
                <a:spcPts val="3410"/>
              </a:lnSpc>
            </a:pPr>
            <a:r>
              <a:rPr lang="en-US" sz="2950" b="0" spc="55" dirty="0">
                <a:latin typeface="Myriad Pro"/>
                <a:cs typeface="Myriad Pro"/>
              </a:rPr>
              <a:t>C</a:t>
            </a:r>
            <a:r>
              <a:rPr lang="en-US" sz="2950" b="0" spc="114" dirty="0">
                <a:latin typeface="Myriad Pro"/>
                <a:cs typeface="Myriad Pro"/>
              </a:rPr>
              <a:t>OUNCIL MEMBER</a:t>
            </a:r>
            <a:r>
              <a:rPr lang="en-US" sz="2950" b="0" dirty="0">
                <a:latin typeface="Myriad Pro"/>
                <a:cs typeface="Myriad Pro"/>
              </a:rPr>
              <a:t>,</a:t>
            </a:r>
            <a:r>
              <a:rPr lang="en-US" sz="2950" b="0" spc="240" dirty="0">
                <a:latin typeface="Myriad Pro"/>
                <a:cs typeface="Myriad Pro"/>
              </a:rPr>
              <a:t> (</a:t>
            </a:r>
            <a:r>
              <a:rPr lang="en-US" sz="2950" b="0" spc="114" dirty="0">
                <a:latin typeface="Myriad Pro"/>
                <a:cs typeface="Myriad Pro"/>
              </a:rPr>
              <a:t>………….</a:t>
            </a:r>
            <a:r>
              <a:rPr lang="en-US" sz="2950" b="0" spc="240" dirty="0">
                <a:latin typeface="Myriad Pro"/>
                <a:cs typeface="Myriad Pro"/>
              </a:rPr>
              <a:t> )</a:t>
            </a:r>
            <a:r>
              <a:rPr lang="en-US" sz="2950" b="0" spc="55" dirty="0">
                <a:latin typeface="Myriad Pro"/>
                <a:cs typeface="Myriad Pro"/>
              </a:rPr>
              <a:t>C</a:t>
            </a:r>
            <a:r>
              <a:rPr lang="en-US" sz="2950" b="0" spc="114" dirty="0">
                <a:latin typeface="Myriad Pro"/>
                <a:cs typeface="Myriad Pro"/>
              </a:rPr>
              <a:t>OUNCIL</a:t>
            </a:r>
            <a:br>
              <a:rPr lang="en-US" sz="2950" b="0" spc="114" dirty="0">
                <a:latin typeface="Myriad Pro"/>
                <a:cs typeface="Myriad Pro"/>
              </a:rPr>
            </a:br>
            <a:r>
              <a:rPr lang="en-US" sz="2950" b="0" spc="114" dirty="0" smtClean="0">
                <a:latin typeface="Myriad Pro"/>
                <a:cs typeface="Myriad Pro"/>
              </a:rPr>
              <a:t>WICCI</a:t>
            </a:r>
            <a:endParaRPr sz="2950" dirty="0">
              <a:latin typeface="Myriad Pro"/>
              <a:cs typeface="Myriad Pro"/>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p>
          <a:p>
            <a:pPr marL="12700" algn="just">
              <a:lnSpc>
                <a:spcPct val="100000"/>
              </a:lnSpc>
            </a:pPr>
            <a:r>
              <a:rPr lang="en-US" sz="3800" b="1" spc="25" dirty="0" smtClean="0">
                <a:latin typeface="Garamond"/>
                <a:cs typeface="Garamond"/>
              </a:rPr>
              <a:t>Type Text</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25</a:t>
            </a:fld>
            <a:endParaRPr lang="en-US"/>
          </a:p>
        </p:txBody>
      </p:sp>
    </p:spTree>
    <p:extLst>
      <p:ext uri="{BB962C8B-B14F-4D97-AF65-F5344CB8AC3E}">
        <p14:creationId xmlns:p14="http://schemas.microsoft.com/office/powerpoint/2010/main" val="2650459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5899"/>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smtClean="0">
                <a:solidFill>
                  <a:schemeClr val="tx1"/>
                </a:solidFill>
              </a:rPr>
              <a:t>mass</a:t>
            </a:r>
            <a:r>
              <a:rPr spc="-85" dirty="0" smtClean="0">
                <a:solidFill>
                  <a:schemeClr val="tx1"/>
                </a:solidFill>
              </a:rPr>
              <a:t>i</a:t>
            </a:r>
            <a:r>
              <a:rPr spc="-15" dirty="0" smtClean="0">
                <a:solidFill>
                  <a:schemeClr val="tx1"/>
                </a:solidFill>
              </a:rPr>
              <a:t>v</a:t>
            </a:r>
            <a:r>
              <a:rPr spc="35" dirty="0" smtClean="0">
                <a:solidFill>
                  <a:schemeClr val="tx1"/>
                </a:solidFill>
              </a:rPr>
              <a:t>e</a:t>
            </a:r>
            <a:r>
              <a:rPr lang="en-US" spc="35" dirty="0" smtClean="0">
                <a:solidFill>
                  <a:schemeClr val="tx1"/>
                </a:solidFill>
              </a:rPr>
              <a:t> global</a:t>
            </a:r>
            <a:r>
              <a:rPr spc="-105" dirty="0" smtClean="0">
                <a:solidFill>
                  <a:schemeClr val="tx1"/>
                </a:solidFill>
              </a:rPr>
              <a:t> </a:t>
            </a:r>
            <a:r>
              <a:rPr spc="65" dirty="0" smtClean="0">
                <a:solidFill>
                  <a:schemeClr val="tx1"/>
                </a:solidFill>
              </a:rPr>
              <a:t>networks</a:t>
            </a:r>
            <a:r>
              <a:rPr spc="-105" dirty="0" smtClean="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a:cs typeface="Times New Roman"/>
            </a:endParaRPr>
          </a:p>
          <a:p>
            <a:pPr marL="12700" marR="136525" algn="just">
              <a:lnSpc>
                <a:spcPct val="125899"/>
              </a:lnSpc>
            </a:pPr>
            <a:r>
              <a:rPr spc="-90" dirty="0">
                <a:solidFill>
                  <a:schemeClr val="tx1"/>
                </a:solidFill>
              </a:rPr>
              <a:t>ALL</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25" dirty="0">
                <a:solidFill>
                  <a:schemeClr val="tx1"/>
                </a:solidFill>
                <a:latin typeface="Garamond"/>
                <a:cs typeface="Garamond"/>
              </a:rPr>
              <a:t>m</a:t>
            </a:r>
            <a:r>
              <a:rPr b="0" spc="25" dirty="0">
                <a:solidFill>
                  <a:schemeClr val="tx1"/>
                </a:solidFill>
                <a:latin typeface="Garamond"/>
                <a:cs typeface="Garamond"/>
              </a:rPr>
              <a:t>o</a:t>
            </a:r>
            <a:r>
              <a:rPr b="0" spc="-60" dirty="0">
                <a:solidFill>
                  <a:schemeClr val="tx1"/>
                </a:solidFill>
                <a:latin typeface="Garamond"/>
                <a:cs typeface="Garamond"/>
              </a:rPr>
              <a:t>v</a:t>
            </a:r>
            <a:r>
              <a:rPr b="0" spc="140" dirty="0">
                <a:solidFill>
                  <a:schemeClr val="tx1"/>
                </a:solidFill>
                <a:latin typeface="Garamond"/>
                <a:cs typeface="Garamond"/>
              </a:rPr>
              <a:t>eme</a:t>
            </a:r>
            <a:r>
              <a:rPr b="0" spc="105" dirty="0">
                <a:solidFill>
                  <a:schemeClr val="tx1"/>
                </a:solidFill>
                <a:latin typeface="Garamond"/>
                <a:cs typeface="Garamond"/>
              </a:rPr>
              <a:t>n</a:t>
            </a:r>
            <a:r>
              <a:rPr b="0" spc="35" dirty="0">
                <a:solidFill>
                  <a:schemeClr val="tx1"/>
                </a:solidFill>
                <a:latin typeface="Garamond"/>
                <a:cs typeface="Garamond"/>
              </a:rPr>
              <a:t>t</a:t>
            </a:r>
            <a:r>
              <a:rPr b="0" spc="-105" dirty="0">
                <a:solidFill>
                  <a:schemeClr val="tx1"/>
                </a:solidFill>
                <a:latin typeface="Garamond"/>
                <a:cs typeface="Garamond"/>
              </a:rPr>
              <a:t> </a:t>
            </a:r>
            <a:r>
              <a:rPr b="0" spc="-15" dirty="0">
                <a:solidFill>
                  <a:schemeClr val="tx1"/>
                </a:solidFill>
                <a:latin typeface="Garamond"/>
                <a:cs typeface="Garamond"/>
              </a:rPr>
              <a:t>of</a:t>
            </a:r>
            <a:r>
              <a:rPr b="0" spc="-105" dirty="0">
                <a:solidFill>
                  <a:schemeClr val="tx1"/>
                </a:solidFill>
                <a:latin typeface="Garamond"/>
                <a:cs typeface="Garamond"/>
              </a:rPr>
              <a:t> </a:t>
            </a:r>
            <a:r>
              <a:rPr b="0" spc="85" dirty="0">
                <a:solidFill>
                  <a:schemeClr val="tx1"/>
                </a:solidFill>
                <a:latin typeface="Garamond"/>
                <a:cs typeface="Garamond"/>
              </a:rPr>
              <a:t>‘Sis</a:t>
            </a:r>
            <a:r>
              <a:rPr b="0" spc="45" dirty="0">
                <a:solidFill>
                  <a:schemeClr val="tx1"/>
                </a:solidFill>
                <a:latin typeface="Garamond"/>
                <a:cs typeface="Garamond"/>
              </a:rPr>
              <a:t>t</a:t>
            </a:r>
            <a:r>
              <a:rPr b="0" spc="145" dirty="0">
                <a:solidFill>
                  <a:schemeClr val="tx1"/>
                </a:solidFill>
                <a:latin typeface="Garamond"/>
                <a:cs typeface="Garamond"/>
              </a:rPr>
              <a:t>e</a:t>
            </a:r>
            <a:r>
              <a:rPr b="0" spc="70" dirty="0">
                <a:solidFill>
                  <a:schemeClr val="tx1"/>
                </a:solidFill>
                <a:latin typeface="Garamond"/>
                <a:cs typeface="Garamond"/>
              </a:rPr>
              <a:t>r</a:t>
            </a:r>
            <a:r>
              <a:rPr b="0" spc="55" dirty="0">
                <a:solidFill>
                  <a:schemeClr val="tx1"/>
                </a:solidFill>
                <a:latin typeface="Garamond"/>
                <a:cs typeface="Garamond"/>
              </a:rPr>
              <a:t>s</a:t>
            </a:r>
            <a:r>
              <a:rPr b="0" spc="40"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a:t>
            </a:r>
          </a:p>
          <a:p>
            <a:pPr marL="12700" marR="368935" algn="just">
              <a:lnSpc>
                <a:spcPct val="125899"/>
              </a:lnSpc>
            </a:pPr>
            <a:endParaRPr lang="en-US" spc="-40" dirty="0" smtClean="0">
              <a:solidFill>
                <a:schemeClr val="tx1"/>
              </a:solidFill>
            </a:endParaRPr>
          </a:p>
          <a:p>
            <a:pPr marL="12700" marR="368935" algn="just">
              <a:lnSpc>
                <a:spcPct val="125899"/>
              </a:lnSpc>
            </a:pPr>
            <a:r>
              <a:rPr spc="-40" dirty="0" smtClean="0">
                <a:solidFill>
                  <a:schemeClr val="tx1"/>
                </a:solidFill>
              </a:rPr>
              <a:t>WEF</a:t>
            </a:r>
            <a:r>
              <a:rPr spc="-105" dirty="0" smtClean="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185" dirty="0">
                <a:solidFill>
                  <a:schemeClr val="tx1"/>
                </a:solidFill>
                <a:latin typeface="Garamond"/>
                <a:cs typeface="Garamond"/>
              </a:rPr>
              <a:t>a</a:t>
            </a:r>
            <a:r>
              <a:rPr b="0" spc="-105" dirty="0">
                <a:solidFill>
                  <a:schemeClr val="tx1"/>
                </a:solidFill>
                <a:latin typeface="Garamond"/>
                <a:cs typeface="Garamond"/>
              </a:rPr>
              <a:t> </a:t>
            </a:r>
            <a:r>
              <a:rPr b="0" spc="135" dirty="0">
                <a:solidFill>
                  <a:schemeClr val="tx1"/>
                </a:solidFill>
                <a:latin typeface="Garamond"/>
                <a:cs typeface="Garamond"/>
              </a:rPr>
              <a:t>pla</a:t>
            </a:r>
            <a:r>
              <a:rPr b="0" spc="60" dirty="0">
                <a:solidFill>
                  <a:schemeClr val="tx1"/>
                </a:solidFill>
                <a:latin typeface="Garamond"/>
                <a:cs typeface="Garamond"/>
              </a:rPr>
              <a:t>tform</a:t>
            </a:r>
            <a:r>
              <a:rPr b="0" spc="-105" dirty="0">
                <a:solidFill>
                  <a:schemeClr val="tx1"/>
                </a:solidFill>
                <a:latin typeface="Garamond"/>
                <a:cs typeface="Garamond"/>
              </a:rPr>
              <a:t> </a:t>
            </a:r>
            <a:r>
              <a:rPr b="0" spc="40" dirty="0">
                <a:solidFill>
                  <a:schemeClr val="tx1"/>
                </a:solidFill>
                <a:latin typeface="Garamond"/>
                <a:cs typeface="Garamond"/>
              </a:rPr>
              <a:t>for</a:t>
            </a:r>
            <a:r>
              <a:rPr b="0" spc="25" dirty="0">
                <a:solidFill>
                  <a:schemeClr val="tx1"/>
                </a:solidFill>
                <a:latin typeface="Garamond"/>
                <a:cs typeface="Garamond"/>
              </a:rPr>
              <a:t> </a:t>
            </a:r>
            <a:r>
              <a:rPr b="0" spc="85" dirty="0">
                <a:solidFill>
                  <a:schemeClr val="tx1"/>
                </a:solidFill>
                <a:latin typeface="Garamond"/>
                <a:cs typeface="Garamond"/>
              </a:rPr>
              <a:t>‘Business</a:t>
            </a:r>
            <a:r>
              <a:rPr b="0" spc="-105" dirty="0">
                <a:solidFill>
                  <a:schemeClr val="tx1"/>
                </a:solidFill>
                <a:latin typeface="Garamond"/>
                <a:cs typeface="Garamond"/>
              </a:rPr>
              <a:t> </a:t>
            </a:r>
            <a:r>
              <a:rPr b="0" spc="45" dirty="0">
                <a:solidFill>
                  <a:schemeClr val="tx1"/>
                </a:solidFill>
                <a:latin typeface="Garamond"/>
                <a:cs typeface="Garamond"/>
              </a:rPr>
              <a:t>B</a:t>
            </a:r>
            <a:r>
              <a:rPr b="0" spc="-25" dirty="0">
                <a:solidFill>
                  <a:schemeClr val="tx1"/>
                </a:solidFill>
                <a:latin typeface="Garamond"/>
                <a:cs typeface="Garamond"/>
              </a:rPr>
              <a:t>e</a:t>
            </a:r>
            <a:r>
              <a:rPr b="0" spc="120" dirty="0">
                <a:solidFill>
                  <a:schemeClr val="tx1"/>
                </a:solidFill>
                <a:latin typeface="Garamond"/>
                <a:cs typeface="Garamond"/>
              </a:rPr>
              <a:t>y</a:t>
            </a:r>
            <a:r>
              <a:rPr b="0" spc="95" dirty="0">
                <a:solidFill>
                  <a:schemeClr val="tx1"/>
                </a:solidFill>
                <a:latin typeface="Garamond"/>
                <a:cs typeface="Garamond"/>
              </a:rPr>
              <a:t>ond</a:t>
            </a:r>
            <a:r>
              <a:rPr b="0" spc="-105" dirty="0">
                <a:solidFill>
                  <a:schemeClr val="tx1"/>
                </a:solidFill>
                <a:latin typeface="Garamond"/>
                <a:cs typeface="Garamond"/>
              </a:rPr>
              <a:t> </a:t>
            </a:r>
            <a:r>
              <a:rPr b="0" spc="45" dirty="0">
                <a:solidFill>
                  <a:schemeClr val="tx1"/>
                </a:solidFill>
                <a:latin typeface="Garamond"/>
                <a:cs typeface="Garamond"/>
              </a:rPr>
              <a:t>Bo</a:t>
            </a:r>
            <a:r>
              <a:rPr b="0" spc="-45" dirty="0">
                <a:solidFill>
                  <a:schemeClr val="tx1"/>
                </a:solidFill>
                <a:latin typeface="Garamond"/>
                <a:cs typeface="Garamond"/>
              </a:rPr>
              <a:t>r</a:t>
            </a:r>
            <a:r>
              <a:rPr b="0" spc="145" dirty="0">
                <a:solidFill>
                  <a:schemeClr val="tx1"/>
                </a:solidFill>
                <a:latin typeface="Garamond"/>
                <a:cs typeface="Garamond"/>
              </a:rPr>
              <a:t>de</a:t>
            </a:r>
            <a:r>
              <a:rPr b="0" spc="60" dirty="0">
                <a:solidFill>
                  <a:schemeClr val="tx1"/>
                </a:solidFill>
                <a:latin typeface="Garamond"/>
                <a:cs typeface="Garamond"/>
              </a:rPr>
              <a:t>r</a:t>
            </a:r>
            <a:r>
              <a:rPr b="0" spc="20" dirty="0">
                <a:solidFill>
                  <a:schemeClr val="tx1"/>
                </a:solidFill>
                <a:latin typeface="Garamond"/>
                <a:cs typeface="Garamond"/>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a:cs typeface="Garamond"/>
              </a:rPr>
              <a:t>is</a:t>
            </a:r>
            <a:r>
              <a:rPr b="0" spc="-105" dirty="0">
                <a:solidFill>
                  <a:schemeClr val="tx1"/>
                </a:solidFill>
                <a:latin typeface="Garamond"/>
                <a:cs typeface="Garamond"/>
              </a:rPr>
              <a:t> </a:t>
            </a:r>
            <a:r>
              <a:rPr b="0" spc="55" dirty="0">
                <a:solidFill>
                  <a:schemeClr val="tx1"/>
                </a:solidFill>
                <a:latin typeface="Garamond"/>
                <a:cs typeface="Garamond"/>
              </a:rPr>
              <a:t>e-</a:t>
            </a:r>
            <a:r>
              <a:rPr b="0" spc="35" dirty="0">
                <a:solidFill>
                  <a:schemeClr val="tx1"/>
                </a:solidFill>
                <a:latin typeface="Garamond"/>
                <a:cs typeface="Garamond"/>
              </a:rPr>
              <a:t>c</a:t>
            </a:r>
            <a:r>
              <a:rPr b="0" spc="130" dirty="0">
                <a:solidFill>
                  <a:schemeClr val="tx1"/>
                </a:solidFill>
                <a:latin typeface="Garamond"/>
                <a:cs typeface="Garamond"/>
              </a:rPr>
              <a:t>omme</a:t>
            </a:r>
            <a:r>
              <a:rPr b="0" dirty="0">
                <a:solidFill>
                  <a:schemeClr val="tx1"/>
                </a:solidFill>
                <a:latin typeface="Garamond"/>
                <a:cs typeface="Garamond"/>
              </a:rPr>
              <a:t>r</a:t>
            </a:r>
            <a:r>
              <a:rPr b="0" spc="25" dirty="0">
                <a:solidFill>
                  <a:schemeClr val="tx1"/>
                </a:solidFill>
                <a:latin typeface="Garamond"/>
                <a:cs typeface="Garamond"/>
              </a:rPr>
              <a:t>c</a:t>
            </a:r>
            <a:r>
              <a:rPr b="0" spc="135" dirty="0">
                <a:solidFill>
                  <a:schemeClr val="tx1"/>
                </a:solidFill>
                <a:latin typeface="Garamond"/>
                <a:cs typeface="Garamond"/>
              </a:rPr>
              <a:t>e</a:t>
            </a:r>
            <a:r>
              <a:rPr b="0" spc="80" dirty="0">
                <a:solidFill>
                  <a:schemeClr val="tx1"/>
                </a:solidFill>
                <a:latin typeface="Garamond"/>
                <a:cs typeface="Garamond"/>
              </a:rPr>
              <a:t> </a:t>
            </a:r>
            <a:r>
              <a:rPr b="0" spc="40" dirty="0">
                <a:solidFill>
                  <a:schemeClr val="tx1"/>
                </a:solidFill>
                <a:latin typeface="Garamond"/>
                <a:cs typeface="Garamond"/>
              </a:rPr>
              <a:t>for</a:t>
            </a:r>
            <a:r>
              <a:rPr b="0" spc="-105" dirty="0">
                <a:solidFill>
                  <a:schemeClr val="tx1"/>
                </a:solidFill>
                <a:latin typeface="Garamond"/>
                <a:cs typeface="Garamond"/>
              </a:rPr>
              <a:t> </a:t>
            </a:r>
            <a:r>
              <a:rPr b="0" spc="90" dirty="0">
                <a:solidFill>
                  <a:schemeClr val="tx1"/>
                </a:solidFill>
                <a:latin typeface="Garamond"/>
                <a:cs typeface="Garamond"/>
              </a:rPr>
              <a:t>w</a:t>
            </a:r>
            <a:r>
              <a:rPr b="0" spc="114" dirty="0">
                <a:solidFill>
                  <a:schemeClr val="tx1"/>
                </a:solidFill>
                <a:latin typeface="Garamond"/>
                <a:cs typeface="Garamond"/>
              </a:rPr>
              <a:t>omen</a:t>
            </a:r>
            <a:r>
              <a:rPr b="0" spc="-105" dirty="0">
                <a:solidFill>
                  <a:schemeClr val="tx1"/>
                </a:solidFill>
                <a:latin typeface="Garamond"/>
                <a:cs typeface="Garamond"/>
              </a:rPr>
              <a:t> </a:t>
            </a:r>
            <a:r>
              <a:rPr b="0" spc="90" dirty="0">
                <a:solidFill>
                  <a:schemeClr val="tx1"/>
                </a:solidFill>
                <a:latin typeface="Garamond"/>
                <a:cs typeface="Garamond"/>
              </a:rPr>
              <a:t>w</a:t>
            </a:r>
            <a:r>
              <a:rPr b="0" spc="125" dirty="0">
                <a:solidFill>
                  <a:schemeClr val="tx1"/>
                </a:solidFill>
                <a:latin typeface="Garamond"/>
                <a:cs typeface="Garamond"/>
              </a:rPr>
              <a:t>orldwide</a:t>
            </a:r>
            <a:r>
              <a:rPr b="0" spc="-105" dirty="0">
                <a:solidFill>
                  <a:schemeClr val="tx1"/>
                </a:solidFill>
                <a:latin typeface="Garamond"/>
                <a:cs typeface="Garamond"/>
              </a:rPr>
              <a:t> </a:t>
            </a:r>
            <a:r>
              <a:rPr b="0" spc="135" dirty="0">
                <a:solidFill>
                  <a:schemeClr val="tx1"/>
                </a:solidFill>
                <a:latin typeface="Garamond"/>
                <a:cs typeface="Garamond"/>
              </a:rPr>
              <a:t>in</a:t>
            </a:r>
            <a:r>
              <a:rPr b="0" spc="90" dirty="0">
                <a:solidFill>
                  <a:schemeClr val="tx1"/>
                </a:solidFill>
                <a:latin typeface="Garamond"/>
                <a:cs typeface="Garamond"/>
              </a:rPr>
              <a:t> </a:t>
            </a:r>
            <a:r>
              <a:rPr b="0" spc="10" dirty="0">
                <a:solidFill>
                  <a:schemeClr val="tx1"/>
                </a:solidFill>
                <a:latin typeface="Garamond"/>
                <a:cs typeface="Garamond"/>
              </a:rPr>
              <a:t>Goods</a:t>
            </a:r>
            <a:r>
              <a:rPr b="0" spc="-105" dirty="0">
                <a:solidFill>
                  <a:schemeClr val="tx1"/>
                </a:solidFill>
                <a:latin typeface="Garamond"/>
                <a:cs typeface="Garamond"/>
              </a:rPr>
              <a:t> </a:t>
            </a:r>
            <a:r>
              <a:rPr b="0" spc="-60" dirty="0">
                <a:solidFill>
                  <a:schemeClr val="tx1"/>
                </a:solidFill>
                <a:latin typeface="Garamond"/>
                <a:cs typeface="Garamond"/>
              </a:rPr>
              <a:t>&amp;</a:t>
            </a:r>
            <a:r>
              <a:rPr b="0" spc="-105" dirty="0">
                <a:solidFill>
                  <a:schemeClr val="tx1"/>
                </a:solidFill>
                <a:latin typeface="Garamond"/>
                <a:cs typeface="Garamond"/>
              </a:rPr>
              <a:t> </a:t>
            </a:r>
            <a:r>
              <a:rPr b="0" spc="100" dirty="0" smtClean="0">
                <a:solidFill>
                  <a:schemeClr val="tx1"/>
                </a:solidFill>
                <a:latin typeface="Garamond"/>
                <a:cs typeface="Garamond"/>
              </a:rPr>
              <a:t>Servi</a:t>
            </a:r>
            <a:r>
              <a:rPr b="0" spc="80" dirty="0" smtClean="0">
                <a:solidFill>
                  <a:schemeClr val="tx1"/>
                </a:solidFill>
                <a:latin typeface="Garamond"/>
                <a:cs typeface="Garamond"/>
              </a:rPr>
              <a:t>c</a:t>
            </a:r>
            <a:r>
              <a:rPr b="0" spc="60" dirty="0" smtClean="0">
                <a:solidFill>
                  <a:schemeClr val="tx1"/>
                </a:solidFill>
                <a:latin typeface="Garamond"/>
                <a:cs typeface="Garamond"/>
              </a:rPr>
              <a:t>es</a:t>
            </a:r>
            <a:r>
              <a:rPr lang="en-US" b="0" spc="60" dirty="0" smtClean="0">
                <a:solidFill>
                  <a:schemeClr val="tx1"/>
                </a:solidFill>
                <a:latin typeface="Garamond"/>
                <a:cs typeface="Garamond"/>
              </a:rPr>
              <a:t> for ‘Commerce </a:t>
            </a:r>
            <a:r>
              <a:rPr lang="en-US" b="0" spc="60" dirty="0">
                <a:solidFill>
                  <a:schemeClr val="tx1"/>
                </a:solidFill>
              </a:rPr>
              <a:t>B</a:t>
            </a:r>
            <a:r>
              <a:rPr lang="en-US" b="0" spc="60" dirty="0" smtClean="0">
                <a:solidFill>
                  <a:schemeClr val="tx1"/>
                </a:solidFill>
                <a:latin typeface="Garamond"/>
                <a:cs typeface="Garamond"/>
              </a:rPr>
              <a:t>eyond </a:t>
            </a:r>
            <a:r>
              <a:rPr lang="en-US" b="0" spc="60" dirty="0" smtClean="0">
                <a:solidFill>
                  <a:schemeClr val="tx1"/>
                </a:solidFill>
              </a:rPr>
              <a:t>B</a:t>
            </a:r>
            <a:r>
              <a:rPr lang="en-US" b="0" spc="60" dirty="0" smtClean="0">
                <a:solidFill>
                  <a:schemeClr val="tx1"/>
                </a:solidFill>
                <a:latin typeface="Garamond"/>
                <a:cs typeface="Garamond"/>
              </a:rPr>
              <a:t>orders’</a:t>
            </a:r>
            <a:endParaRPr b="0" spc="60" dirty="0">
              <a:solidFill>
                <a:schemeClr val="tx1"/>
              </a:solidFill>
              <a:latin typeface="Garamond"/>
              <a:cs typeface="Garamond"/>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smtClean="0">
                <a:solidFill>
                  <a:srgbClr val="CC0099"/>
                </a:solidFill>
              </a:rPr>
              <a:t> C</a:t>
            </a:r>
            <a:r>
              <a:rPr lang="en-US" sz="6600" spc="-120" dirty="0" smtClean="0">
                <a:solidFill>
                  <a:srgbClr val="CC0099"/>
                </a:solidFill>
              </a:rPr>
              <a:t>O</a:t>
            </a:r>
            <a:r>
              <a:rPr lang="en-US" sz="6600" spc="480" dirty="0" smtClean="0">
                <a:solidFill>
                  <a:srgbClr val="CC0099"/>
                </a:solidFill>
              </a:rPr>
              <a:t>U</a:t>
            </a:r>
            <a:r>
              <a:rPr lang="en-US" sz="6600" spc="-540" dirty="0" smtClean="0">
                <a:solidFill>
                  <a:srgbClr val="CC0099"/>
                </a:solidFill>
              </a:rPr>
              <a:t>N</a:t>
            </a:r>
            <a:r>
              <a:rPr lang="en-US" sz="6600" spc="295" dirty="0" smtClean="0">
                <a:solidFill>
                  <a:srgbClr val="CC0099"/>
                </a:solidFill>
              </a:rPr>
              <a:t>T</a:t>
            </a:r>
            <a:r>
              <a:rPr lang="en-US" sz="6600" spc="484" dirty="0" smtClean="0">
                <a:solidFill>
                  <a:srgbClr val="CC0099"/>
                </a:solidFill>
              </a:rPr>
              <a:t>R</a:t>
            </a:r>
            <a:r>
              <a:rPr lang="en-US" sz="6600" spc="110" dirty="0" smtClean="0">
                <a:solidFill>
                  <a:srgbClr val="CC0099"/>
                </a:solidFill>
              </a:rPr>
              <a:t>I</a:t>
            </a:r>
            <a:r>
              <a:rPr lang="en-US" sz="6600" spc="-430" dirty="0" smtClean="0">
                <a:solidFill>
                  <a:srgbClr val="CC0099"/>
                </a:solidFill>
              </a:rPr>
              <a:t>E</a:t>
            </a:r>
            <a:r>
              <a:rPr lang="en-US" sz="6600" spc="229" dirty="0" smtClean="0">
                <a:solidFill>
                  <a:srgbClr val="CC0099"/>
                </a:solidFill>
              </a:rPr>
              <a:t>S      REPRESENTED</a:t>
            </a:r>
            <a:r>
              <a:rPr lang="en-US" sz="6600" dirty="0" smtClean="0">
                <a:solidFill>
                  <a:srgbClr val="CC0099"/>
                </a:solidFill>
              </a:rPr>
              <a:t> </a:t>
            </a:r>
            <a:endParaRPr lang="en-US" sz="6600" dirty="0">
              <a:solidFill>
                <a:srgbClr val="CC0099"/>
              </a:solidFill>
            </a:endParaRP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a:spLocks/>
          </p:cNvSpPr>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smtClean="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endParaRPr lang="en-US" sz="3000" kern="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3158591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a:cs typeface="Arial"/>
              </a:rPr>
              <a:t>W</a:t>
            </a:r>
            <a:r>
              <a:rPr sz="1400" spc="40" dirty="0">
                <a:solidFill>
                  <a:srgbClr val="DD8EA8"/>
                </a:solidFill>
                <a:latin typeface="Arial"/>
                <a:cs typeface="Arial"/>
              </a:rPr>
              <a:t>O</a:t>
            </a:r>
            <a:r>
              <a:rPr sz="1400" spc="-85" dirty="0">
                <a:solidFill>
                  <a:srgbClr val="DD8EA8"/>
                </a:solidFill>
                <a:latin typeface="Arial"/>
                <a:cs typeface="Arial"/>
              </a:rPr>
              <a:t>ME</a:t>
            </a:r>
            <a:r>
              <a:rPr sz="1400" spc="-165" dirty="0">
                <a:solidFill>
                  <a:srgbClr val="DD8EA8"/>
                </a:solidFill>
                <a:latin typeface="Arial"/>
                <a:cs typeface="Arial"/>
              </a:rPr>
              <a:t>N</a:t>
            </a:r>
            <a:r>
              <a:rPr sz="1400" spc="25" dirty="0">
                <a:solidFill>
                  <a:srgbClr val="DD8EA8"/>
                </a:solidFill>
                <a:latin typeface="Arial"/>
                <a:cs typeface="Arial"/>
              </a:rPr>
              <a:t>'</a:t>
            </a:r>
            <a:r>
              <a:rPr sz="1400" spc="-200" dirty="0">
                <a:solidFill>
                  <a:srgbClr val="DD8EA8"/>
                </a:solidFill>
                <a:latin typeface="Arial"/>
                <a:cs typeface="Arial"/>
              </a:rPr>
              <a:t>S</a:t>
            </a:r>
            <a:r>
              <a:rPr sz="1400" spc="-10" dirty="0">
                <a:solidFill>
                  <a:srgbClr val="DD8EA8"/>
                </a:solidFill>
                <a:latin typeface="Arial"/>
                <a:cs typeface="Arial"/>
              </a:rPr>
              <a:t> </a:t>
            </a:r>
            <a:r>
              <a:rPr sz="1400" spc="80" dirty="0">
                <a:solidFill>
                  <a:srgbClr val="DD8EA8"/>
                </a:solidFill>
                <a:latin typeface="Arial"/>
                <a:cs typeface="Arial"/>
              </a:rPr>
              <a:t>I</a:t>
            </a:r>
            <a:r>
              <a:rPr sz="1400" spc="-95" dirty="0">
                <a:solidFill>
                  <a:srgbClr val="DD8EA8"/>
                </a:solidFill>
                <a:latin typeface="Arial"/>
                <a:cs typeface="Arial"/>
              </a:rPr>
              <a:t>N</a:t>
            </a:r>
            <a:r>
              <a:rPr sz="1400" spc="-160" dirty="0">
                <a:solidFill>
                  <a:srgbClr val="DD8EA8"/>
                </a:solidFill>
                <a:latin typeface="Arial"/>
                <a:cs typeface="Arial"/>
              </a:rPr>
              <a:t>D</a:t>
            </a:r>
            <a:r>
              <a:rPr sz="1400" spc="80" dirty="0">
                <a:solidFill>
                  <a:srgbClr val="DD8EA8"/>
                </a:solidFill>
                <a:latin typeface="Arial"/>
                <a:cs typeface="Arial"/>
              </a:rPr>
              <a:t>I</a:t>
            </a:r>
            <a:r>
              <a:rPr sz="1400" spc="-110" dirty="0">
                <a:solidFill>
                  <a:srgbClr val="DD8EA8"/>
                </a:solidFill>
                <a:latin typeface="Arial"/>
                <a:cs typeface="Arial"/>
              </a:rPr>
              <a:t>AN</a:t>
            </a:r>
            <a:r>
              <a:rPr sz="1400" spc="-50" dirty="0">
                <a:solidFill>
                  <a:srgbClr val="DD8EA8"/>
                </a:solidFill>
                <a:latin typeface="Arial"/>
                <a:cs typeface="Arial"/>
              </a:rPr>
              <a:t> </a:t>
            </a:r>
            <a:r>
              <a:rPr sz="1400" spc="-110" dirty="0">
                <a:solidFill>
                  <a:srgbClr val="DD8EA8"/>
                </a:solidFill>
                <a:latin typeface="Arial"/>
                <a:cs typeface="Arial"/>
              </a:rPr>
              <a:t>CHAMBER</a:t>
            </a:r>
            <a:r>
              <a:rPr sz="1400" spc="75" dirty="0">
                <a:solidFill>
                  <a:srgbClr val="DD8EA8"/>
                </a:solidFill>
                <a:latin typeface="Arial"/>
                <a:cs typeface="Arial"/>
              </a:rPr>
              <a:t> </a:t>
            </a:r>
            <a:r>
              <a:rPr sz="1400" spc="-35" dirty="0">
                <a:solidFill>
                  <a:srgbClr val="DD8EA8"/>
                </a:solidFill>
                <a:latin typeface="Arial"/>
                <a:cs typeface="Arial"/>
              </a:rPr>
              <a:t>O</a:t>
            </a:r>
            <a:r>
              <a:rPr sz="1400" spc="-60" dirty="0">
                <a:solidFill>
                  <a:srgbClr val="DD8EA8"/>
                </a:solidFill>
                <a:latin typeface="Arial"/>
                <a:cs typeface="Arial"/>
              </a:rPr>
              <a:t>F</a:t>
            </a:r>
            <a:r>
              <a:rPr sz="1400" spc="-130" dirty="0">
                <a:solidFill>
                  <a:srgbClr val="DD8EA8"/>
                </a:solidFill>
                <a:latin typeface="Arial"/>
                <a:cs typeface="Arial"/>
              </a:rPr>
              <a:t> </a:t>
            </a:r>
            <a:r>
              <a:rPr sz="1400" spc="-65" dirty="0">
                <a:solidFill>
                  <a:srgbClr val="DD8EA8"/>
                </a:solidFill>
                <a:latin typeface="Arial"/>
                <a:cs typeface="Arial"/>
              </a:rPr>
              <a:t>C</a:t>
            </a:r>
            <a:r>
              <a:rPr sz="1400" spc="-90" dirty="0">
                <a:solidFill>
                  <a:srgbClr val="DD8EA8"/>
                </a:solidFill>
                <a:latin typeface="Arial"/>
                <a:cs typeface="Arial"/>
              </a:rPr>
              <a:t>O</a:t>
            </a:r>
            <a:r>
              <a:rPr sz="1400" spc="-114" dirty="0">
                <a:solidFill>
                  <a:srgbClr val="DD8EA8"/>
                </a:solidFill>
                <a:latin typeface="Arial"/>
                <a:cs typeface="Arial"/>
              </a:rPr>
              <a:t>MMERCE</a:t>
            </a:r>
            <a:r>
              <a:rPr sz="1400" spc="-5" dirty="0">
                <a:solidFill>
                  <a:srgbClr val="DD8EA8"/>
                </a:solidFill>
                <a:latin typeface="Arial"/>
                <a:cs typeface="Arial"/>
              </a:rPr>
              <a:t> </a:t>
            </a:r>
            <a:r>
              <a:rPr sz="1400" spc="-55" dirty="0">
                <a:solidFill>
                  <a:srgbClr val="DD8EA8"/>
                </a:solidFill>
                <a:latin typeface="Arial"/>
                <a:cs typeface="Arial"/>
              </a:rPr>
              <a:t>A</a:t>
            </a:r>
            <a:r>
              <a:rPr sz="1400" spc="-65" dirty="0">
                <a:solidFill>
                  <a:srgbClr val="DD8EA8"/>
                </a:solidFill>
                <a:latin typeface="Arial"/>
                <a:cs typeface="Arial"/>
              </a:rPr>
              <a:t>N</a:t>
            </a:r>
            <a:r>
              <a:rPr sz="1400" spc="-650" dirty="0">
                <a:solidFill>
                  <a:srgbClr val="DD8EA8"/>
                </a:solidFill>
                <a:latin typeface="Arial"/>
                <a:cs typeface="Arial"/>
              </a:rPr>
              <a:t>D</a:t>
            </a:r>
            <a:r>
              <a:rPr sz="1400" spc="-735" dirty="0">
                <a:solidFill>
                  <a:srgbClr val="DD8EA8"/>
                </a:solidFill>
                <a:latin typeface="Arial"/>
                <a:cs typeface="Arial"/>
              </a:rPr>
              <a:t>I</a:t>
            </a:r>
            <a:r>
              <a:rPr sz="1400" spc="-190" dirty="0">
                <a:solidFill>
                  <a:srgbClr val="DD8EA8"/>
                </a:solidFill>
                <a:latin typeface="Arial"/>
                <a:cs typeface="Arial"/>
              </a:rPr>
              <a:t>N</a:t>
            </a:r>
            <a:r>
              <a:rPr sz="1400" spc="-135" dirty="0">
                <a:solidFill>
                  <a:srgbClr val="DD8EA8"/>
                </a:solidFill>
                <a:latin typeface="Arial"/>
                <a:cs typeface="Arial"/>
              </a:rPr>
              <a:t>DUSTRY</a:t>
            </a:r>
            <a:endParaRPr sz="1400" dirty="0">
              <a:latin typeface="Arial"/>
              <a:cs typeface="Arial"/>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a:cs typeface="Times New Roman"/>
              </a:rPr>
              <a:t>W</a:t>
            </a:r>
            <a:r>
              <a:rPr sz="11100" b="1" i="1" spc="-660" dirty="0">
                <a:latin typeface="Times New Roman"/>
                <a:cs typeface="Times New Roman"/>
              </a:rPr>
              <a:t>e</a:t>
            </a:r>
            <a:r>
              <a:rPr sz="11100" b="1" i="1" spc="-220" dirty="0">
                <a:latin typeface="Times New Roman"/>
                <a:cs typeface="Times New Roman"/>
              </a:rPr>
              <a:t>l</a:t>
            </a:r>
            <a:r>
              <a:rPr sz="11100" b="1" i="1" spc="-815" dirty="0">
                <a:latin typeface="Times New Roman"/>
                <a:cs typeface="Times New Roman"/>
              </a:rPr>
              <a:t>c</a:t>
            </a:r>
            <a:r>
              <a:rPr sz="11100" b="1" i="1" spc="-409" dirty="0">
                <a:latin typeface="Times New Roman"/>
                <a:cs typeface="Times New Roman"/>
              </a:rPr>
              <a:t>oming</a:t>
            </a:r>
            <a:endParaRPr sz="11100" dirty="0">
              <a:latin typeface="Times New Roman"/>
              <a:cs typeface="Times New Roman"/>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a:cs typeface="Times New Roman"/>
              </a:rPr>
              <a:t>Cou</a:t>
            </a:r>
            <a:r>
              <a:rPr sz="11100" b="1" i="1" spc="-555" dirty="0">
                <a:latin typeface="Times New Roman"/>
                <a:cs typeface="Times New Roman"/>
              </a:rPr>
              <a:t>n</a:t>
            </a:r>
            <a:r>
              <a:rPr sz="11100" b="1" i="1" spc="-480" dirty="0">
                <a:latin typeface="Times New Roman"/>
                <a:cs typeface="Times New Roman"/>
              </a:rPr>
              <a:t>c</a:t>
            </a:r>
            <a:r>
              <a:rPr sz="11100" b="1" i="1" spc="-190" dirty="0">
                <a:latin typeface="Times New Roman"/>
                <a:cs typeface="Times New Roman"/>
              </a:rPr>
              <a:t>il</a:t>
            </a:r>
            <a:r>
              <a:rPr sz="11100" b="1" i="1" spc="-440" dirty="0">
                <a:latin typeface="Times New Roman"/>
                <a:cs typeface="Times New Roman"/>
              </a:rPr>
              <a:t> </a:t>
            </a:r>
            <a:r>
              <a:rPr sz="11100" b="1" i="1" spc="-480" dirty="0">
                <a:latin typeface="Times New Roman"/>
                <a:cs typeface="Times New Roman"/>
              </a:rPr>
              <a:t>M</a:t>
            </a:r>
            <a:r>
              <a:rPr sz="11100" b="1" i="1" spc="-365" dirty="0">
                <a:latin typeface="Times New Roman"/>
                <a:cs typeface="Times New Roman"/>
              </a:rPr>
              <a:t>embe</a:t>
            </a:r>
            <a:r>
              <a:rPr sz="11100" b="1" i="1" spc="-320" dirty="0">
                <a:latin typeface="Times New Roman"/>
                <a:cs typeface="Times New Roman"/>
              </a:rPr>
              <a:t>r</a:t>
            </a:r>
            <a:r>
              <a:rPr sz="11100" b="1" i="1" spc="-350" dirty="0">
                <a:latin typeface="Times New Roman"/>
                <a:cs typeface="Times New Roman"/>
              </a:rPr>
              <a:t>s</a:t>
            </a:r>
            <a:r>
              <a:rPr sz="11100" b="1" i="1" spc="-440" dirty="0">
                <a:latin typeface="Times New Roman"/>
                <a:cs typeface="Times New Roman"/>
              </a:rPr>
              <a:t> </a:t>
            </a:r>
            <a:r>
              <a:rPr sz="11100" b="1" i="1" spc="285" dirty="0">
                <a:latin typeface="Times New Roman"/>
                <a:cs typeface="Times New Roman"/>
              </a:rPr>
              <a:t>t</a:t>
            </a:r>
            <a:r>
              <a:rPr sz="11100" b="1" i="1" spc="-670" dirty="0">
                <a:latin typeface="Times New Roman"/>
                <a:cs typeface="Times New Roman"/>
              </a:rPr>
              <a:t>o</a:t>
            </a:r>
            <a:endParaRPr sz="11100" dirty="0">
              <a:latin typeface="Times New Roman"/>
              <a:cs typeface="Times New Roman"/>
            </a:endParaRPr>
          </a:p>
          <a:p>
            <a:pPr marL="96520">
              <a:lnSpc>
                <a:spcPts val="15040"/>
              </a:lnSpc>
            </a:pPr>
            <a:r>
              <a:rPr sz="13400" b="1" i="1" spc="-165" dirty="0">
                <a:latin typeface="Times New Roman"/>
                <a:cs typeface="Times New Roman"/>
              </a:rPr>
              <a:t>WICCI</a:t>
            </a:r>
            <a:r>
              <a:rPr sz="13400" b="1" i="1" spc="-530" dirty="0">
                <a:latin typeface="Times New Roman"/>
                <a:cs typeface="Times New Roman"/>
              </a:rPr>
              <a:t> </a:t>
            </a:r>
            <a:endParaRPr sz="13400" dirty="0">
              <a:latin typeface="Times New Roman"/>
              <a:cs typeface="Times New Roman"/>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5" dirty="0">
                <a:solidFill>
                  <a:srgbClr val="42210B"/>
                </a:solidFill>
                <a:latin typeface="Times New Roman"/>
                <a:cs typeface="Times New Roman"/>
              </a:rPr>
              <a:t>siden</a:t>
            </a:r>
            <a:r>
              <a:rPr sz="4800" b="1" i="1" spc="5" dirty="0">
                <a:solidFill>
                  <a:srgbClr val="42210B"/>
                </a:solidFill>
                <a:latin typeface="Times New Roman"/>
                <a:cs typeface="Times New Roman"/>
              </a:rPr>
              <a:t>t</a:t>
            </a:r>
            <a:r>
              <a:rPr sz="4800" b="1" i="1" spc="-70" dirty="0" smtClean="0">
                <a:solidFill>
                  <a:srgbClr val="42210B"/>
                </a:solidFill>
                <a:latin typeface="Times New Roman"/>
                <a:cs typeface="Times New Roman"/>
              </a:rPr>
              <a:t>,</a:t>
            </a:r>
            <a:r>
              <a:rPr lang="en-US" sz="4800" b="1" i="1" spc="-70" dirty="0" smtClean="0">
                <a:solidFill>
                  <a:srgbClr val="42210B"/>
                </a:solidFill>
                <a:latin typeface="Times New Roman"/>
                <a:cs typeface="Times New Roman"/>
              </a:rPr>
              <a:t> </a:t>
            </a:r>
            <a:r>
              <a:rPr sz="4800" b="1" i="1" spc="-130" dirty="0" smtClean="0">
                <a:solidFill>
                  <a:srgbClr val="42210B"/>
                </a:solidFill>
                <a:latin typeface="Times New Roman"/>
                <a:cs typeface="Times New Roman"/>
              </a:rPr>
              <a:t>Vi</a:t>
            </a:r>
            <a:r>
              <a:rPr sz="4800" b="1" i="1" spc="-175" dirty="0" smtClean="0">
                <a:solidFill>
                  <a:srgbClr val="42210B"/>
                </a:solidFill>
                <a:latin typeface="Times New Roman"/>
                <a:cs typeface="Times New Roman"/>
              </a:rPr>
              <a:t>c</a:t>
            </a:r>
            <a:r>
              <a:rPr sz="4800" b="1" i="1" spc="-150" dirty="0" smtClean="0">
                <a:solidFill>
                  <a:srgbClr val="42210B"/>
                </a:solidFill>
                <a:latin typeface="Times New Roman"/>
                <a:cs typeface="Times New Roman"/>
              </a:rPr>
              <a:t>e</a:t>
            </a:r>
            <a:r>
              <a:rPr sz="4800" b="1" i="1" spc="-120" dirty="0" smtClean="0">
                <a:solidFill>
                  <a:srgbClr val="42210B"/>
                </a:solidFill>
                <a:latin typeface="Times New Roman"/>
                <a:cs typeface="Times New Roman"/>
              </a:rPr>
              <a:t> </a:t>
            </a:r>
            <a:r>
              <a:rPr sz="4800" b="1" i="1" spc="-135" dirty="0">
                <a:solidFill>
                  <a:srgbClr val="42210B"/>
                </a:solidFill>
                <a:latin typeface="Times New Roman"/>
                <a:cs typeface="Times New Roman"/>
              </a:rPr>
              <a:t>P</a:t>
            </a:r>
            <a:r>
              <a:rPr sz="4800" b="1" i="1" spc="-150" dirty="0">
                <a:solidFill>
                  <a:srgbClr val="42210B"/>
                </a:solidFill>
                <a:latin typeface="Times New Roman"/>
                <a:cs typeface="Times New Roman"/>
              </a:rPr>
              <a:t>r</a:t>
            </a:r>
            <a:r>
              <a:rPr sz="4800" b="1" i="1" spc="-185" dirty="0">
                <a:solidFill>
                  <a:srgbClr val="42210B"/>
                </a:solidFill>
                <a:latin typeface="Times New Roman"/>
                <a:cs typeface="Times New Roman"/>
              </a:rPr>
              <a:t>e</a:t>
            </a:r>
            <a:r>
              <a:rPr sz="4800" b="1" i="1" spc="-50" dirty="0">
                <a:solidFill>
                  <a:srgbClr val="42210B"/>
                </a:solidFill>
                <a:latin typeface="Times New Roman"/>
                <a:cs typeface="Times New Roman"/>
              </a:rPr>
              <a:t>sident</a:t>
            </a:r>
            <a:endParaRPr sz="4800" dirty="0">
              <a:latin typeface="Times New Roman"/>
              <a:cs typeface="Times New Roman"/>
            </a:endParaRPr>
          </a:p>
          <a:p>
            <a:pPr marL="12700" marR="5080">
              <a:lnSpc>
                <a:spcPct val="116599"/>
              </a:lnSpc>
            </a:pPr>
            <a:r>
              <a:rPr sz="4800" b="1" i="1" spc="-80" dirty="0">
                <a:solidFill>
                  <a:srgbClr val="42210B"/>
                </a:solidFill>
                <a:latin typeface="Times New Roman"/>
                <a:cs typeface="Times New Roman"/>
              </a:rPr>
              <a:t>and</a:t>
            </a:r>
            <a:r>
              <a:rPr sz="4800" b="1" i="1" spc="-120" dirty="0">
                <a:solidFill>
                  <a:srgbClr val="42210B"/>
                </a:solidFill>
                <a:latin typeface="Times New Roman"/>
                <a:cs typeface="Times New Roman"/>
              </a:rPr>
              <a:t> </a:t>
            </a:r>
            <a:r>
              <a:rPr sz="4800" b="1" i="1" dirty="0" smtClean="0">
                <a:solidFill>
                  <a:srgbClr val="42210B"/>
                </a:solidFill>
                <a:latin typeface="Times New Roman"/>
                <a:cs typeface="Times New Roman"/>
              </a:rPr>
              <a:t>20</a:t>
            </a:r>
            <a:r>
              <a:rPr lang="en-US" sz="4800" b="1" i="1" dirty="0" smtClean="0">
                <a:solidFill>
                  <a:srgbClr val="42210B"/>
                </a:solidFill>
                <a:latin typeface="Times New Roman"/>
                <a:cs typeface="Times New Roman"/>
              </a:rPr>
              <a:t>+</a:t>
            </a:r>
            <a:r>
              <a:rPr sz="4800" b="1" i="1" spc="-120" dirty="0" smtClean="0">
                <a:solidFill>
                  <a:srgbClr val="42210B"/>
                </a:solidFill>
                <a:latin typeface="Times New Roman"/>
                <a:cs typeface="Times New Roman"/>
              </a:rPr>
              <a:t> </a:t>
            </a:r>
            <a:r>
              <a:rPr sz="4800" b="1" i="1" spc="-135" dirty="0" smtClean="0">
                <a:solidFill>
                  <a:srgbClr val="42210B"/>
                </a:solidFill>
                <a:latin typeface="Times New Roman"/>
                <a:cs typeface="Times New Roman"/>
              </a:rPr>
              <a:t>N</a:t>
            </a:r>
            <a:r>
              <a:rPr sz="4800" b="1" i="1" spc="-65" dirty="0" smtClean="0">
                <a:solidFill>
                  <a:srgbClr val="42210B"/>
                </a:solidFill>
                <a:latin typeface="Times New Roman"/>
                <a:cs typeface="Times New Roman"/>
              </a:rPr>
              <a:t>omina</a:t>
            </a:r>
            <a:r>
              <a:rPr sz="4800" b="1" i="1" spc="-70" dirty="0" smtClean="0">
                <a:solidFill>
                  <a:srgbClr val="42210B"/>
                </a:solidFill>
                <a:latin typeface="Times New Roman"/>
                <a:cs typeface="Times New Roman"/>
              </a:rPr>
              <a:t>t</a:t>
            </a:r>
            <a:r>
              <a:rPr sz="4800" b="1" i="1" spc="-105" dirty="0" smtClean="0">
                <a:solidFill>
                  <a:srgbClr val="42210B"/>
                </a:solidFill>
                <a:latin typeface="Times New Roman"/>
                <a:cs typeface="Times New Roman"/>
              </a:rPr>
              <a:t>ed</a:t>
            </a:r>
            <a:r>
              <a:rPr lang="en-US" sz="4800" b="1" i="1" spc="-105" dirty="0" smtClean="0">
                <a:solidFill>
                  <a:srgbClr val="42210B"/>
                </a:solidFill>
                <a:latin typeface="Times New Roman"/>
                <a:cs typeface="Times New Roman"/>
              </a:rPr>
              <a:t> Council</a:t>
            </a:r>
            <a:r>
              <a:rPr sz="4800" b="1" i="1" spc="-55" dirty="0" smtClean="0">
                <a:solidFill>
                  <a:srgbClr val="42210B"/>
                </a:solidFill>
                <a:latin typeface="Times New Roman"/>
                <a:cs typeface="Times New Roman"/>
              </a:rPr>
              <a:t> </a:t>
            </a:r>
            <a:r>
              <a:rPr sz="4800" b="1" i="1" spc="-110" dirty="0" smtClean="0">
                <a:solidFill>
                  <a:srgbClr val="42210B"/>
                </a:solidFill>
                <a:latin typeface="Times New Roman"/>
                <a:cs typeface="Times New Roman"/>
              </a:rPr>
              <a:t>M</a:t>
            </a:r>
            <a:r>
              <a:rPr sz="4800" b="1" i="1" spc="-100" dirty="0" smtClean="0">
                <a:solidFill>
                  <a:srgbClr val="42210B"/>
                </a:solidFill>
                <a:latin typeface="Times New Roman"/>
                <a:cs typeface="Times New Roman"/>
              </a:rPr>
              <a:t>embe</a:t>
            </a:r>
            <a:r>
              <a:rPr sz="4800" b="1" i="1" spc="-95" dirty="0" smtClean="0">
                <a:solidFill>
                  <a:srgbClr val="42210B"/>
                </a:solidFill>
                <a:latin typeface="Times New Roman"/>
                <a:cs typeface="Times New Roman"/>
              </a:rPr>
              <a:t>rs</a:t>
            </a:r>
            <a:endParaRPr sz="4400" dirty="0">
              <a:latin typeface="Times New Roman"/>
              <a:cs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t>3</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2690" y="870886"/>
            <a:ext cx="4762500" cy="476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4087743"/>
          </a:xfrm>
          <a:prstGeom prst="rect">
            <a:avLst/>
          </a:prstGeom>
        </p:spPr>
        <p:txBody>
          <a:bodyPr vert="horz" wrap="square" lIns="0" tIns="1101810" rIns="0" bIns="0" rtlCol="0">
            <a:spAutoFit/>
          </a:bodyPr>
          <a:lstStyle/>
          <a:p>
            <a:pPr marL="307340">
              <a:lnSpc>
                <a:spcPts val="8150"/>
              </a:lnSpc>
            </a:pPr>
            <a:r>
              <a:rPr lang="en-US" sz="6600" spc="-135" dirty="0" smtClean="0"/>
              <a:t>NAVNEET GREWAL , STATE PRESIDENT </a:t>
            </a:r>
            <a:br>
              <a:rPr lang="en-US" sz="6600" spc="-135" dirty="0" smtClean="0"/>
            </a:br>
            <a:r>
              <a:rPr lang="en-US" sz="6600" spc="-135" dirty="0" smtClean="0"/>
              <a:t>Chandigarh UT Diversity &amp; Inclusion Council </a:t>
            </a:r>
            <a:endParaRPr sz="6600" dirty="0"/>
          </a:p>
          <a:p>
            <a:pPr marL="304800">
              <a:lnSpc>
                <a:spcPts val="3410"/>
              </a:lnSpc>
            </a:pPr>
            <a:r>
              <a:rPr lang="en-US" sz="2950" b="0" spc="114" dirty="0">
                <a:latin typeface="Myriad Pro"/>
                <a:cs typeface="Myriad Pro"/>
              </a:rPr>
              <a:t/>
            </a:r>
            <a:br>
              <a:rPr lang="en-US" sz="2950" b="0" spc="114" dirty="0">
                <a:latin typeface="Myriad Pro"/>
                <a:cs typeface="Myriad Pro"/>
              </a:rPr>
            </a:br>
            <a:endParaRPr sz="2950" dirty="0">
              <a:latin typeface="Myriad Pro"/>
              <a:cs typeface="Myriad Pro"/>
            </a:endParaRPr>
          </a:p>
        </p:txBody>
      </p:sp>
      <p:sp>
        <p:nvSpPr>
          <p:cNvPr id="6" name="object 6"/>
          <p:cNvSpPr txBox="1"/>
          <p:nvPr/>
        </p:nvSpPr>
        <p:spPr>
          <a:xfrm>
            <a:off x="1516151" y="5011348"/>
            <a:ext cx="10321290" cy="5847755"/>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Navneet Grewal is a published author ,language teacher and aspiring internationally certified soft skills trainer. Having travelled extensively in India and Abroad she loves to study the cultural diversity and diaspora of language use. She conducts training workshops in three dimensions of mental health , correct language use and soft skills as an imperative part of one’s overall personality. </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4</a:t>
            </a:fld>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3336" y="4724069"/>
            <a:ext cx="6177914" cy="61350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2300361"/>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800578" y="1586631"/>
            <a:ext cx="18364200" cy="2600157"/>
          </a:xfrm>
          <a:prstGeom prst="rect">
            <a:avLst/>
          </a:prstGeom>
        </p:spPr>
        <p:txBody>
          <a:bodyPr vert="horz" wrap="square" lIns="0" tIns="1101810" rIns="0" bIns="0" rtlCol="0">
            <a:spAutoFit/>
          </a:bodyPr>
          <a:lstStyle/>
          <a:p>
            <a:pPr marL="307340">
              <a:lnSpc>
                <a:spcPts val="8150"/>
              </a:lnSpc>
            </a:pPr>
            <a:r>
              <a:rPr lang="en-US" sz="6600" spc="-135" dirty="0" smtClean="0"/>
              <a:t>BINDU BAJWA GILL VICE </a:t>
            </a:r>
            <a:r>
              <a:rPr lang="en-US" sz="6600" spc="-135" dirty="0" smtClean="0"/>
              <a:t>PRESIDENT</a:t>
            </a:r>
            <a:endParaRPr sz="6600" dirty="0"/>
          </a:p>
          <a:p>
            <a:pPr marL="304800">
              <a:lnSpc>
                <a:spcPts val="3410"/>
              </a:lnSpc>
            </a:pPr>
            <a:r>
              <a:rPr lang="en-US" sz="6600" spc="114" dirty="0" smtClean="0">
                <a:latin typeface="Garamond" pitchFamily="18" charset="0"/>
                <a:cs typeface="Myriad Pro"/>
              </a:rPr>
              <a:t>Chandigarh UT Diversity &amp; Inclusion Council</a:t>
            </a:r>
            <a:endParaRPr sz="6600" dirty="0">
              <a:latin typeface="Garamond" pitchFamily="18" charset="0"/>
              <a:cs typeface="Myriad Pro"/>
            </a:endParaRPr>
          </a:p>
        </p:txBody>
      </p:sp>
      <p:sp>
        <p:nvSpPr>
          <p:cNvPr id="6" name="object 6"/>
          <p:cNvSpPr txBox="1"/>
          <p:nvPr/>
        </p:nvSpPr>
        <p:spPr>
          <a:xfrm>
            <a:off x="1516151" y="5011348"/>
            <a:ext cx="10321290" cy="3508653"/>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passionate kindergarten teacher she has worked diligently with specially abled children of the ASHA school in a cantonment. She loves to bake and travel and is very keen to support social causes related to young girls and the elderly.</a:t>
            </a:r>
          </a:p>
          <a:p>
            <a:pPr marL="12700" algn="just">
              <a:lnSpc>
                <a:spcPct val="100000"/>
              </a:lnSpc>
            </a:pP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1351" y="4724070"/>
            <a:ext cx="5705475" cy="6426167"/>
          </a:xfrm>
          <a:prstGeom prst="rect">
            <a:avLst/>
          </a:prstGeom>
        </p:spPr>
      </p:pic>
    </p:spTree>
    <p:extLst>
      <p:ext uri="{BB962C8B-B14F-4D97-AF65-F5344CB8AC3E}">
        <p14:creationId xmlns:p14="http://schemas.microsoft.com/office/powerpoint/2010/main" val="868692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MANINDER PAMA , VICE PRESIDENT</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4093428"/>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 qualified Social studies and Language teacher she loves to train and guide teams through a specialized curriculum induced learning .</a:t>
            </a:r>
          </a:p>
          <a:p>
            <a:pPr marL="12700" algn="just">
              <a:lnSpc>
                <a:spcPct val="100000"/>
              </a:lnSpc>
            </a:pPr>
            <a:r>
              <a:rPr lang="en-US" sz="3800" b="1" spc="25" dirty="0" smtClean="0">
                <a:latin typeface="Garamond"/>
                <a:cs typeface="Garamond"/>
              </a:rPr>
              <a:t>Has consulted on a number of educational projects and initiated a conditioned and fruitful use of activity based learning.</a:t>
            </a:r>
            <a:endParaRPr sz="3800" dirty="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a:xfrm>
            <a:off x="14461777" y="10910714"/>
            <a:ext cx="4623943" cy="565467"/>
          </a:xfrm>
        </p:spPr>
        <p:txBody>
          <a:bodyPr/>
          <a:lstStyle/>
          <a:p>
            <a:fld id="{B6F15528-21DE-4FAA-801E-634DDDAF4B2B}" type="slidenum">
              <a:rPr lang="en-US" smtClean="0"/>
              <a:t>6</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3335" y="4724070"/>
            <a:ext cx="6372385" cy="6186644"/>
          </a:xfrm>
          <a:prstGeom prst="rect">
            <a:avLst/>
          </a:prstGeom>
        </p:spPr>
      </p:pic>
    </p:spTree>
    <p:extLst>
      <p:ext uri="{BB962C8B-B14F-4D97-AF65-F5344CB8AC3E}">
        <p14:creationId xmlns:p14="http://schemas.microsoft.com/office/powerpoint/2010/main" val="44083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ANINDER MANN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923877"/>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r>
              <a:rPr lang="en-US" sz="3800" b="1" spc="25" dirty="0">
                <a:latin typeface="Garamond"/>
                <a:cs typeface="Garamond"/>
              </a:rPr>
              <a:t>A</a:t>
            </a:r>
            <a:r>
              <a:rPr lang="en-US" sz="3800" b="1" spc="25" dirty="0" smtClean="0">
                <a:latin typeface="Garamond"/>
                <a:cs typeface="Garamond"/>
              </a:rPr>
              <a:t> theatre artist </a:t>
            </a:r>
            <a:r>
              <a:rPr lang="en-US" sz="3800" dirty="0">
                <a:latin typeface="Garamond"/>
                <a:cs typeface="Garamond"/>
              </a:rPr>
              <a:t> </a:t>
            </a:r>
            <a:r>
              <a:rPr lang="en-US" sz="3800" b="1" dirty="0" smtClean="0">
                <a:latin typeface="Garamond"/>
                <a:cs typeface="Garamond"/>
              </a:rPr>
              <a:t>,specialized early childhood care and education facilitator she is an excellent orator. With a teaching experience spanning a decade she has head a school in the principal’s capacity</a:t>
            </a:r>
            <a:r>
              <a:rPr lang="en-US" sz="3800" dirty="0" smtClean="0">
                <a:latin typeface="Garamond"/>
                <a:cs typeface="Garamond"/>
              </a:rPr>
              <a:t>.</a:t>
            </a:r>
            <a:endParaRPr lang="en-US" sz="3800" b="1" spc="25" dirty="0" smtClean="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9037"/>
          <a:stretch/>
        </p:blipFill>
        <p:spPr>
          <a:xfrm>
            <a:off x="12713335" y="4724070"/>
            <a:ext cx="6249827" cy="6186644"/>
          </a:xfrm>
          <a:prstGeom prst="rect">
            <a:avLst/>
          </a:prstGeom>
        </p:spPr>
      </p:pic>
    </p:spTree>
    <p:extLst>
      <p:ext uri="{BB962C8B-B14F-4D97-AF65-F5344CB8AC3E}">
        <p14:creationId xmlns:p14="http://schemas.microsoft.com/office/powerpoint/2010/main" val="4035465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484735" y="4270528"/>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DAMANJYOT VIRDI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33910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r>
              <a:rPr lang="en-US" sz="3800" b="1" dirty="0" smtClean="0">
                <a:latin typeface="Garamond"/>
                <a:cs typeface="Garamond"/>
              </a:rPr>
              <a:t>An educationist and former principal she is a qualified mass communication and journalism graduate. Who loves to travel and explore different cultures and cuisines.</a:t>
            </a:r>
            <a:endParaRPr lang="en-US" sz="3800" b="1" spc="25" dirty="0" smtClean="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8</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4308"/>
          <a:stretch/>
        </p:blipFill>
        <p:spPr>
          <a:xfrm>
            <a:off x="12523352" y="4684406"/>
            <a:ext cx="6139298" cy="6366160"/>
          </a:xfrm>
          <a:prstGeom prst="rect">
            <a:avLst/>
          </a:prstGeom>
        </p:spPr>
      </p:pic>
    </p:spTree>
    <p:extLst>
      <p:ext uri="{BB962C8B-B14F-4D97-AF65-F5344CB8AC3E}">
        <p14:creationId xmlns:p14="http://schemas.microsoft.com/office/powerpoint/2010/main" val="3857096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90446"/>
          </a:xfrm>
          <a:prstGeom prst="rect">
            <a:avLst/>
          </a:prstGeom>
        </p:spPr>
        <p:txBody>
          <a:bodyPr vert="horz" wrap="square" lIns="0" tIns="1101810" rIns="0" bIns="0" rtlCol="0">
            <a:spAutoFit/>
          </a:bodyPr>
          <a:lstStyle/>
          <a:p>
            <a:pPr marL="307340">
              <a:lnSpc>
                <a:spcPts val="8150"/>
              </a:lnSpc>
            </a:pPr>
            <a:r>
              <a:rPr lang="en-US" sz="6600" spc="-135" dirty="0" smtClean="0"/>
              <a:t>PREETI SEKHON , MEMBER</a:t>
            </a:r>
            <a:br>
              <a:rPr lang="en-US" sz="6600" spc="-135" dirty="0" smtClean="0"/>
            </a:br>
            <a:r>
              <a:rPr lang="en-US" sz="6600" spc="-135" dirty="0" smtClean="0"/>
              <a:t>Chandigarh UT Diversity &amp; Inclusion Council</a:t>
            </a:r>
            <a:endParaRPr sz="6600" dirty="0"/>
          </a:p>
        </p:txBody>
      </p:sp>
      <p:sp>
        <p:nvSpPr>
          <p:cNvPr id="6" name="object 6"/>
          <p:cNvSpPr txBox="1"/>
          <p:nvPr/>
        </p:nvSpPr>
        <p:spPr>
          <a:xfrm>
            <a:off x="1516151" y="5011348"/>
            <a:ext cx="10321290" cy="2339102"/>
          </a:xfrm>
          <a:prstGeom prst="rect">
            <a:avLst/>
          </a:prstGeom>
        </p:spPr>
        <p:txBody>
          <a:bodyPr vert="horz" wrap="square" lIns="0" tIns="0" rIns="0" bIns="0" rtlCol="0">
            <a:spAutoFit/>
          </a:bodyPr>
          <a:lstStyle/>
          <a:p>
            <a:pPr marL="12700" algn="just">
              <a:lnSpc>
                <a:spcPct val="100000"/>
              </a:lnSpc>
            </a:pPr>
            <a:r>
              <a:rPr lang="en-US" sz="3800" b="1" spc="25" dirty="0" smtClean="0">
                <a:latin typeface="Garamond"/>
                <a:cs typeface="Garamond"/>
              </a:rPr>
              <a:t>BIO :- </a:t>
            </a:r>
            <a:r>
              <a:rPr lang="en-US" sz="3800" b="1" dirty="0" smtClean="0">
                <a:latin typeface="Garamond"/>
                <a:cs typeface="Garamond"/>
              </a:rPr>
              <a:t>A passionate and dedicated kindergarten teacher she is an avid nature lover. Her other interests include reading up current affairs and keeping herself abreast of changing trends .</a:t>
            </a:r>
            <a:endParaRPr lang="en-US" sz="3800" b="1" spc="25" dirty="0" smtClean="0">
              <a:latin typeface="Garamond"/>
              <a:cs typeface="Garamond"/>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smtClean="0">
                <a:latin typeface="Garamond"/>
                <a:cs typeface="Garamond"/>
              </a:rPr>
              <a:t>Insert High Resolution Picture</a:t>
            </a:r>
            <a:endParaRPr sz="3200" dirty="0">
              <a:latin typeface="Garamond"/>
              <a:cs typeface="Garamond"/>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791" t="20815" r="9407" b="16687"/>
          <a:stretch/>
        </p:blipFill>
        <p:spPr>
          <a:xfrm>
            <a:off x="13100050" y="4554250"/>
            <a:ext cx="5562600" cy="6266774"/>
          </a:xfrm>
          <a:prstGeom prst="rect">
            <a:avLst/>
          </a:prstGeom>
        </p:spPr>
      </p:pic>
    </p:spTree>
    <p:extLst>
      <p:ext uri="{BB962C8B-B14F-4D97-AF65-F5344CB8AC3E}">
        <p14:creationId xmlns:p14="http://schemas.microsoft.com/office/powerpoint/2010/main" val="3371250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TotalTime>
  <Words>1245</Words>
  <Application>Microsoft Office PowerPoint</Application>
  <PresentationFormat>Custom</PresentationFormat>
  <Paragraphs>120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WICCI DIVERSITY &amp; INCLUSION COUNCIL(DAIC) </vt:lpstr>
      <vt:lpstr>Council Vision &amp;Mission</vt:lpstr>
      <vt:lpstr>PowerPoint Presentation</vt:lpstr>
      <vt:lpstr>NAVNEET GREWAL , STATE PRESIDENT  Chandigarh UT Diversity &amp; Inclusion Council   </vt:lpstr>
      <vt:lpstr>BINDU BAJWA GILL VICE PRESIDENT Chandigarh UT Diversity &amp; Inclusion Council</vt:lpstr>
      <vt:lpstr>MANINDER PAMA , VICE PRESIDENT Chandigarh UT Diversity &amp; Inclusion Council</vt:lpstr>
      <vt:lpstr>ANINDER MANN , MEMBER Chandigarh UT Diversity &amp; Inclusion Council</vt:lpstr>
      <vt:lpstr>DAMANJYOT VIRDI ,MEMBER Chandigarh UT Diversity &amp; Inclusion Council</vt:lpstr>
      <vt:lpstr>PREETI SEKHON , MEMBER Chandigarh UT Diversity &amp; Inclusion Council</vt:lpstr>
      <vt:lpstr>GOWRI BHARDWAJ , MEMBER Chandigarh UT Diversity &amp; Inclusion Council</vt:lpstr>
      <vt:lpstr>SUDEEP KAUR ,MEMBER Chandigarh UT Diversity &amp; Inclusion Council</vt:lpstr>
      <vt:lpstr>RETINDERJIT DHILLON ,MEMBER Chandigarh UT Diversity &amp; Inclusion Council</vt:lpstr>
      <vt:lpstr>ANUJA MALIK NANDA , MEMBER Chandigarh UT Diversity &amp; Inclusion Council</vt:lpstr>
      <vt:lpstr>REENA MINHAS , MEMBER Chandigarh UT Diversity &amp; Inclusion Council</vt:lpstr>
      <vt:lpstr>KANWALDEEP KAUR ,MEMBER Chandigarh UT Diversity &amp; Inclusion Council</vt:lpstr>
      <vt:lpstr>HARPREET JAWANDA , MEMBER Chandigarh UT Diversity &amp; Inclusion Council</vt:lpstr>
      <vt:lpstr>HARPREET DHILLON , MEMBER Chandigarh UT Diversity &amp; Inclusion Council</vt:lpstr>
      <vt:lpstr>JYOTIE SABHARWAL , MEMBER Chandigarh UT Diversity &amp; Inclusion Council</vt:lpstr>
      <vt:lpstr>TARANJYOT KAUR ,MEMBER Chandigarh UT Diversity &amp; Inclusion Council</vt:lpstr>
      <vt:lpstr>PAVNEET PANNU DHILLON ,MEMBER Chandigarh UT Diversity &amp; Inclusion Council</vt:lpstr>
      <vt:lpstr>MAJOR(RETD) BALRAJ RANDHAWA,MEMBER Chandigarh UT Diversity &amp; Inclusion Council</vt:lpstr>
      <vt:lpstr>KAMAL NIM ,MEMBER Chandigarh UT Diversity &amp; Inclusion Council</vt:lpstr>
      <vt:lpstr>GAURI PATHAK , MEMBER Chandigarh UT Diversity &amp; Inclusion Council</vt:lpstr>
      <vt:lpstr>TYPE NAME &amp; WICCI DESIGNATION COUNCIL MEMBER, (…………. )COUNCIL WICCI</vt:lpstr>
      <vt:lpstr>TYPE NAME &amp; WICCI DESIGNATION COUNCIL MEMBER, (…………. )COUNCIL WICCI</vt:lpstr>
      <vt:lpstr>SUPPORTED BY</vt:lpstr>
      <vt:lpstr> COUNTRIES      REPRESENTED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Windows User</cp:lastModifiedBy>
  <cp:revision>35</cp:revision>
  <dcterms:created xsi:type="dcterms:W3CDTF">2020-11-17T16:47:09Z</dcterms:created>
  <dcterms:modified xsi:type="dcterms:W3CDTF">2024-04-10T08:50:30Z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2020-11-17T00:00:00Z</vt:filetime>
  </property>
</Properties>
</file>